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57"/>
  </p:notesMasterIdLst>
  <p:handoutMasterIdLst>
    <p:handoutMasterId r:id="rId58"/>
  </p:handoutMasterIdLst>
  <p:sldIdLst>
    <p:sldId id="256" r:id="rId2"/>
    <p:sldId id="519" r:id="rId3"/>
    <p:sldId id="298" r:id="rId4"/>
    <p:sldId id="562" r:id="rId5"/>
    <p:sldId id="533" r:id="rId6"/>
    <p:sldId id="523" r:id="rId7"/>
    <p:sldId id="315" r:id="rId8"/>
    <p:sldId id="575" r:id="rId9"/>
    <p:sldId id="524" r:id="rId10"/>
    <p:sldId id="360" r:id="rId11"/>
    <p:sldId id="362" r:id="rId12"/>
    <p:sldId id="513" r:id="rId13"/>
    <p:sldId id="525" r:id="rId14"/>
    <p:sldId id="554" r:id="rId15"/>
    <p:sldId id="515" r:id="rId16"/>
    <p:sldId id="576" r:id="rId17"/>
    <p:sldId id="577" r:id="rId18"/>
    <p:sldId id="564" r:id="rId19"/>
    <p:sldId id="563" r:id="rId20"/>
    <p:sldId id="561" r:id="rId21"/>
    <p:sldId id="565" r:id="rId22"/>
    <p:sldId id="566" r:id="rId23"/>
    <p:sldId id="569" r:id="rId24"/>
    <p:sldId id="570" r:id="rId25"/>
    <p:sldId id="568" r:id="rId26"/>
    <p:sldId id="567" r:id="rId27"/>
    <p:sldId id="582" r:id="rId28"/>
    <p:sldId id="584" r:id="rId29"/>
    <p:sldId id="583" r:id="rId30"/>
    <p:sldId id="585" r:id="rId31"/>
    <p:sldId id="586" r:id="rId32"/>
    <p:sldId id="587" r:id="rId33"/>
    <p:sldId id="588" r:id="rId34"/>
    <p:sldId id="596" r:id="rId35"/>
    <p:sldId id="589" r:id="rId36"/>
    <p:sldId id="590" r:id="rId37"/>
    <p:sldId id="595" r:id="rId38"/>
    <p:sldId id="592" r:id="rId39"/>
    <p:sldId id="257" r:id="rId40"/>
    <p:sldId id="593" r:id="rId41"/>
    <p:sldId id="571" r:id="rId42"/>
    <p:sldId id="270" r:id="rId43"/>
    <p:sldId id="274" r:id="rId44"/>
    <p:sldId id="299" r:id="rId45"/>
    <p:sldId id="338" r:id="rId46"/>
    <p:sldId id="317" r:id="rId47"/>
    <p:sldId id="579" r:id="rId48"/>
    <p:sldId id="559" r:id="rId49"/>
    <p:sldId id="339" r:id="rId50"/>
    <p:sldId id="532" r:id="rId51"/>
    <p:sldId id="535" r:id="rId52"/>
    <p:sldId id="536" r:id="rId53"/>
    <p:sldId id="572" r:id="rId54"/>
    <p:sldId id="258" r:id="rId55"/>
    <p:sldId id="591" r:id="rId56"/>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C4"/>
    <a:srgbClr val="B3B701"/>
    <a:srgbClr val="0000FF"/>
    <a:srgbClr val="5DD5FF"/>
    <a:srgbClr val="85DFFF"/>
    <a:srgbClr val="3FCDFF"/>
    <a:srgbClr val="11C1FF"/>
    <a:srgbClr val="0078A2"/>
    <a:srgbClr val="005A7A"/>
    <a:srgbClr val="003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01" autoAdjust="0"/>
    <p:restoredTop sz="92833" autoAdjust="0"/>
  </p:normalViewPr>
  <p:slideViewPr>
    <p:cSldViewPr snapToGrid="0">
      <p:cViewPr varScale="1">
        <p:scale>
          <a:sx n="100" d="100"/>
          <a:sy n="100" d="100"/>
        </p:scale>
        <p:origin x="168" y="184"/>
      </p:cViewPr>
      <p:guideLst>
        <p:guide orient="horz" pos="2160"/>
        <p:guide pos="2880"/>
      </p:guideLst>
    </p:cSldViewPr>
  </p:slideViewPr>
  <p:outlineViewPr>
    <p:cViewPr>
      <p:scale>
        <a:sx n="33" d="100"/>
        <a:sy n="33" d="100"/>
      </p:scale>
      <p:origin x="0" y="2718"/>
    </p:cViewPr>
  </p:outlineViewPr>
  <p:notesTextViewPr>
    <p:cViewPr>
      <p:scale>
        <a:sx n="125" d="100"/>
        <a:sy n="125" d="100"/>
      </p:scale>
      <p:origin x="0" y="0"/>
    </p:cViewPr>
  </p:notesTextViewPr>
  <p:sorterViewPr>
    <p:cViewPr>
      <p:scale>
        <a:sx n="90" d="100"/>
        <a:sy n="90" d="100"/>
      </p:scale>
      <p:origin x="0" y="2388"/>
    </p:cViewPr>
  </p:sorterViewPr>
  <p:notesViewPr>
    <p:cSldViewPr snapToGrid="0">
      <p:cViewPr varScale="1">
        <p:scale>
          <a:sx n="70" d="100"/>
          <a:sy n="70" d="100"/>
        </p:scale>
        <p:origin x="-3258" y="-114"/>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FC537BD1-336C-499A-9357-A5A986E43ECB}" type="datetimeFigureOut">
              <a:rPr lang="en-US" smtClean="0"/>
              <a:pPr/>
              <a:t>10/12/18</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85E343B-D4B1-4171-9113-4DFF710A3A77}" type="slidenum">
              <a:rPr lang="en-US" smtClean="0"/>
              <a:pPr/>
              <a:t>‹#›</a:t>
            </a:fld>
            <a:endParaRPr lang="en-US"/>
          </a:p>
        </p:txBody>
      </p:sp>
    </p:spTree>
    <p:extLst>
      <p:ext uri="{BB962C8B-B14F-4D97-AF65-F5344CB8AC3E}">
        <p14:creationId xmlns:p14="http://schemas.microsoft.com/office/powerpoint/2010/main" val="98098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958167"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lgn="r">
              <a:defRPr sz="1200"/>
            </a:lvl1pPr>
          </a:lstStyle>
          <a:p>
            <a:fld id="{8C865A49-EB5E-4903-ACE8-213423977F78}" type="slidenum">
              <a:rPr lang="en-US"/>
              <a:pPr/>
              <a:t>‹#›</a:t>
            </a:fld>
            <a:endParaRPr lang="en-US"/>
          </a:p>
        </p:txBody>
      </p:sp>
    </p:spTree>
    <p:extLst>
      <p:ext uri="{BB962C8B-B14F-4D97-AF65-F5344CB8AC3E}">
        <p14:creationId xmlns:p14="http://schemas.microsoft.com/office/powerpoint/2010/main" val="41869871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itchFamily="1" charset="-128"/>
                <a:cs typeface="+mn-cs"/>
              </a:rPr>
              <a:t> Cross-study validation (CSV) of prediction models is an alternative to traditional cross-validation (CV) in domains where multiple comparable datasets are available. Although many studies have noted potential sources of heterogeneity in genomic studies, to our knowledge none have systematically investigated their intertwined impacts on prediction accuracy across studies. We employ a hybrid parametric/non-parametric bootstrap method to realistically simulate publicly available compendia of microarray,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and whole metagenome shotgun (WMS) microbiome studies of health outcomes. We assessed CSV accuracy while manipulating the following types of heterogeneity and combinations of them: 1) prevalence of clinical and pathological covariates, 2) differences in predictor covariance as could arise from batch effects, and 3) differences in the ``true'' model predicting outcome. The most easily identifiable sources of study heterogeneity are consistently not the primary ones that undermine the ability to accurately replicate the accuracy of omics prediction models in new studies. Unidentified heterogeneity, such as could arise from unmeasured confounding, may be more important.</a:t>
            </a:r>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Dressman</a:t>
            </a:r>
            <a:r>
              <a:rPr lang="en-US" dirty="0"/>
              <a:t> dataset was published by a group at Duke</a:t>
            </a:r>
            <a:r>
              <a:rPr lang="en-US" baseline="0" dirty="0"/>
              <a:t> University, in a paper that claimed to provide a signature of </a:t>
            </a:r>
            <a:r>
              <a:rPr lang="en-US" baseline="0" dirty="0" err="1"/>
              <a:t>chemosensitivity</a:t>
            </a:r>
            <a:r>
              <a:rPr lang="en-US" baseline="0" dirty="0"/>
              <a:t>, which was criticized by </a:t>
            </a:r>
            <a:r>
              <a:rPr lang="en-US" baseline="0" dirty="0" err="1"/>
              <a:t>Baggerly</a:t>
            </a:r>
            <a:r>
              <a:rPr lang="en-US" baseline="0" dirty="0"/>
              <a:t> et al. for batch effects confounded with the outcome.  The importance of this confounding was disputed by the authors, but the paper was eventually retracted over issues of reproducing the original findings.  This dataset has had an important impact on the ovarian cancer literature, independently of this paper, because it has been very popular as an independent validation dataset for other signatures, as you see can see by the number of grey boxes here.  Looking at the average C-Index for this dataset of all signatures, compared to other datasets, it provides consistently higher C-Indices than other datasets, in all likelihood due to its pronounced and confounded batch effect.</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12</a:t>
            </a:fld>
            <a:endParaRPr lang="en-US"/>
          </a:p>
        </p:txBody>
      </p:sp>
    </p:spTree>
    <p:extLst>
      <p:ext uri="{BB962C8B-B14F-4D97-AF65-F5344CB8AC3E}">
        <p14:creationId xmlns:p14="http://schemas.microsoft.com/office/powerpoint/2010/main" val="327848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were interested not just in assessing fully-specified prediction algorithms, but the genes used by those algorithms.  Sometimes all we care about are the predictions, but often, a lot of effort goes into thinking hard about those genes and coming up with a biological explanation of why they work so well in this prediction algorithm.  But the fact is, there are situations where you can make OK predictions from random gene sets, so the objective here was to use all the datasets for independent validation and assess these gene signatures.  So the procedure was:</a:t>
            </a:r>
          </a:p>
          <a:p>
            <a:endParaRPr lang="en-US" baseline="0" dirty="0"/>
          </a:p>
          <a:p>
            <a:r>
              <a:rPr lang="en-US" baseline="0" dirty="0"/>
              <a:t>Summarize prognostic quality of a gene list by its average C-statistic for off-diagonal elements in this matrix of validation statistics</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16</a:t>
            </a:fld>
            <a:endParaRPr lang="en-US"/>
          </a:p>
        </p:txBody>
      </p:sp>
    </p:spTree>
    <p:extLst>
      <p:ext uri="{BB962C8B-B14F-4D97-AF65-F5344CB8AC3E}">
        <p14:creationId xmlns:p14="http://schemas.microsoft.com/office/powerpoint/2010/main" val="346801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a:t>
            </a:r>
            <a:r>
              <a:rPr lang="en-US" baseline="0" dirty="0"/>
              <a:t> show here is the mean C-statistic across all combinations of training and independent validation sets, as a function of the number of genes in the signature.</a:t>
            </a:r>
          </a:p>
        </p:txBody>
      </p:sp>
      <p:sp>
        <p:nvSpPr>
          <p:cNvPr id="4" name="Slide Number Placeholder 3"/>
          <p:cNvSpPr>
            <a:spLocks noGrp="1"/>
          </p:cNvSpPr>
          <p:nvPr>
            <p:ph type="sldNum" sz="quarter" idx="10"/>
          </p:nvPr>
        </p:nvSpPr>
        <p:spPr/>
        <p:txBody>
          <a:bodyPr/>
          <a:lstStyle/>
          <a:p>
            <a:fld id="{8C865A49-EB5E-4903-ACE8-213423977F78}" type="slidenum">
              <a:rPr lang="en-US" smtClean="0"/>
              <a:pPr/>
              <a:t>17</a:t>
            </a:fld>
            <a:endParaRPr lang="en-US"/>
          </a:p>
        </p:txBody>
      </p:sp>
    </p:spTree>
    <p:extLst>
      <p:ext uri="{BB962C8B-B14F-4D97-AF65-F5344CB8AC3E}">
        <p14:creationId xmlns:p14="http://schemas.microsoft.com/office/powerpoint/2010/main" val="608089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18</a:t>
            </a:fld>
            <a:endParaRPr lang="en-US"/>
          </a:p>
        </p:txBody>
      </p:sp>
    </p:spTree>
    <p:extLst>
      <p:ext uri="{BB962C8B-B14F-4D97-AF65-F5344CB8AC3E}">
        <p14:creationId xmlns:p14="http://schemas.microsoft.com/office/powerpoint/2010/main" val="307968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19</a:t>
            </a:fld>
            <a:endParaRPr lang="en-US"/>
          </a:p>
        </p:txBody>
      </p:sp>
    </p:spTree>
    <p:extLst>
      <p:ext uri="{BB962C8B-B14F-4D97-AF65-F5344CB8AC3E}">
        <p14:creationId xmlns:p14="http://schemas.microsoft.com/office/powerpoint/2010/main" val="1829028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Lasso, Ridge, </a:t>
            </a:r>
            <a:r>
              <a:rPr lang="en-US" dirty="0" err="1"/>
              <a:t>Coxboost</a:t>
            </a:r>
            <a:r>
              <a:rPr lang="en-US" dirty="0"/>
              <a:t> have specialist tendencies</a:t>
            </a:r>
          </a:p>
        </p:txBody>
      </p:sp>
      <p:sp>
        <p:nvSpPr>
          <p:cNvPr id="4" name="Slide Number Placeholder 3"/>
          <p:cNvSpPr>
            <a:spLocks noGrp="1"/>
          </p:cNvSpPr>
          <p:nvPr>
            <p:ph type="sldNum" sz="quarter" idx="10"/>
          </p:nvPr>
        </p:nvSpPr>
        <p:spPr/>
        <p:txBody>
          <a:bodyPr/>
          <a:lstStyle/>
          <a:p>
            <a:fld id="{8C865A49-EB5E-4903-ACE8-213423977F78}" type="slidenum">
              <a:rPr lang="en-US" smtClean="0"/>
              <a:pPr/>
              <a:t>20</a:t>
            </a:fld>
            <a:endParaRPr lang="en-US"/>
          </a:p>
        </p:txBody>
      </p:sp>
    </p:spTree>
    <p:extLst>
      <p:ext uri="{BB962C8B-B14F-4D97-AF65-F5344CB8AC3E}">
        <p14:creationId xmlns:p14="http://schemas.microsoft.com/office/powerpoint/2010/main" val="2206693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core data structure was needed to</a:t>
            </a:r>
          </a:p>
          <a:p>
            <a:pPr lvl="0"/>
            <a:r>
              <a:rPr lang="en-US" sz="1200" kern="1200" dirty="0">
                <a:solidFill>
                  <a:schemeClr val="tx1"/>
                </a:solidFill>
                <a:effectLst/>
                <a:latin typeface="+mn-lt"/>
                <a:ea typeface="+mn-ea"/>
                <a:cs typeface="+mn-cs"/>
              </a:rPr>
              <a:t>* harmonize existing structures for different types of data,</a:t>
            </a:r>
          </a:p>
          <a:p>
            <a:pPr lvl="0"/>
            <a:r>
              <a:rPr lang="en-US" sz="1200" kern="1200" dirty="0">
                <a:solidFill>
                  <a:schemeClr val="tx1"/>
                </a:solidFill>
                <a:effectLst/>
                <a:latin typeface="+mn-lt"/>
                <a:ea typeface="+mn-ea"/>
                <a:cs typeface="+mn-cs"/>
              </a:rPr>
              <a:t>* relate assays with each other and clinical data</a:t>
            </a:r>
          </a:p>
          <a:p>
            <a:pPr lvl="0"/>
            <a:r>
              <a:rPr lang="en-US" sz="1200" kern="1200" dirty="0">
                <a:solidFill>
                  <a:schemeClr val="tx1"/>
                </a:solidFill>
                <a:effectLst/>
                <a:latin typeface="+mn-lt"/>
                <a:ea typeface="+mn-ea"/>
                <a:cs typeface="+mn-cs"/>
              </a:rPr>
              <a:t>* handle the reality that such experiments are often incomplete and missing observations on some assays, and also may contain replicates, time series, or matched normal,</a:t>
            </a:r>
          </a:p>
          <a:p>
            <a:pPr lvl="0"/>
            <a:r>
              <a:rPr lang="en-US" sz="1200" kern="1200" dirty="0">
                <a:solidFill>
                  <a:schemeClr val="tx1"/>
                </a:solidFill>
                <a:effectLst/>
                <a:latin typeface="+mn-lt"/>
                <a:ea typeface="+mn-ea"/>
                <a:cs typeface="+mn-cs"/>
              </a:rPr>
              <a:t>* accommodate data that are indexed by IDs such as genes and data indexed by genomic ranges,</a:t>
            </a:r>
          </a:p>
          <a:p>
            <a:pPr lvl="0"/>
            <a:r>
              <a:rPr lang="en-US" sz="1200" kern="1200" dirty="0">
                <a:solidFill>
                  <a:schemeClr val="tx1"/>
                </a:solidFill>
                <a:effectLst/>
                <a:latin typeface="+mn-lt"/>
                <a:ea typeface="+mn-ea"/>
                <a:cs typeface="+mn-cs"/>
              </a:rPr>
              <a:t>* and support on-disk representations for big data</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42</a:t>
            </a:fld>
            <a:endParaRPr lang="en-US"/>
          </a:p>
        </p:txBody>
      </p:sp>
    </p:spTree>
    <p:extLst>
      <p:ext uri="{BB962C8B-B14F-4D97-AF65-F5344CB8AC3E}">
        <p14:creationId xmlns:p14="http://schemas.microsoft.com/office/powerpoint/2010/main" val="2659838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MultiAssayExperiment addresses these challenges by relating a table of information about subjects, say clinical and pathological data, to a series of genomic data sets of arbitrary shape and even non-tabular data, via a map or a network relating these. This sounds complex and it can be, but from the analyst’s perspective, there is an API that will be familiar to users of R, and that abstracts this complexity from the user. Constructing, accessing, </a:t>
            </a:r>
            <a:r>
              <a:rPr lang="en-US" sz="1200" kern="1200" dirty="0" err="1">
                <a:solidFill>
                  <a:schemeClr val="tx1"/>
                </a:solidFill>
                <a:effectLst/>
                <a:latin typeface="+mn-lt"/>
                <a:ea typeface="+mn-ea"/>
                <a:cs typeface="+mn-cs"/>
              </a:rPr>
              <a:t>subsetting</a:t>
            </a:r>
            <a:r>
              <a:rPr lang="en-US" sz="1200" kern="1200" dirty="0">
                <a:solidFill>
                  <a:schemeClr val="tx1"/>
                </a:solidFill>
                <a:effectLst/>
                <a:latin typeface="+mn-lt"/>
                <a:ea typeface="+mn-ea"/>
                <a:cs typeface="+mn-cs"/>
              </a:rPr>
              <a:t>, data management or manipulation, and combining and reshaping into forms usable by standard tools become straightforward.</a:t>
            </a:r>
          </a:p>
          <a:p>
            <a:endParaRPr lang="en-US" sz="346"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B3BF71-CA02-4BF9-8A62-66B85B9CEA50}" type="slidenum">
              <a:rPr lang="en-US" smtClean="0"/>
              <a:t>43</a:t>
            </a:fld>
            <a:endParaRPr lang="en-US"/>
          </a:p>
        </p:txBody>
      </p:sp>
    </p:spTree>
    <p:extLst>
      <p:ext uri="{BB962C8B-B14F-4D97-AF65-F5344CB8AC3E}">
        <p14:creationId xmlns:p14="http://schemas.microsoft.com/office/powerpoint/2010/main" val="298159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those wanting to analyze TCGA data, we’ve constructed </a:t>
            </a:r>
            <a:r>
              <a:rPr lang="en-US" sz="1200" kern="1200" dirty="0" err="1">
                <a:solidFill>
                  <a:schemeClr val="tx1"/>
                </a:solidFill>
                <a:effectLst/>
                <a:latin typeface="+mn-lt"/>
                <a:ea typeface="+mn-ea"/>
                <a:cs typeface="+mn-cs"/>
              </a:rPr>
              <a:t>MultiAssayExperiments</a:t>
            </a:r>
            <a:r>
              <a:rPr lang="en-US" sz="1200" kern="1200" dirty="0">
                <a:solidFill>
                  <a:schemeClr val="tx1"/>
                </a:solidFill>
                <a:effectLst/>
                <a:latin typeface="+mn-lt"/>
                <a:ea typeface="+mn-ea"/>
                <a:cs typeface="+mn-cs"/>
              </a:rPr>
              <a:t> for 33 cancer types. Each cancer type is represented by a single object containing all the most commonly used, unrestricted data. These objects are immediately usable, even on most laptops, with the API shown on the previous page.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44</a:t>
            </a:fld>
            <a:endParaRPr lang="en-US"/>
          </a:p>
        </p:txBody>
      </p:sp>
    </p:spTree>
    <p:extLst>
      <p:ext uri="{BB962C8B-B14F-4D97-AF65-F5344CB8AC3E}">
        <p14:creationId xmlns:p14="http://schemas.microsoft.com/office/powerpoint/2010/main" val="331645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1" y="4343401"/>
            <a:ext cx="5486399" cy="4114800"/>
          </a:xfrm>
          <a:prstGeom prst="rect">
            <a:avLst/>
          </a:prstGeom>
        </p:spPr>
        <p:txBody>
          <a:bodyPr lIns="91419" tIns="91419" rIns="91419" bIns="91419" anchor="t" anchorCtr="0">
            <a:noAutofit/>
          </a:bodyPr>
          <a:lstStyle/>
          <a:p>
            <a:r>
              <a:rPr lang="en-US" dirty="0"/>
              <a:t>This work was motivated by the need to simplify general statistical analysis and development of bioinformatic tools for a study as complex as the Cancer Genome Atlas, where</a:t>
            </a:r>
            <a:r>
              <a:rPr lang="en-US" baseline="0" dirty="0"/>
              <a:t> 33 cancers were assayed on many platforms to generate different types of data, but also to provide a simplified framework for more easily reproducible and less error-prone analysis of simpler experiments involving just a couple of complementary assays and clinical data.</a:t>
            </a:r>
            <a:endParaRPr dirty="0"/>
          </a:p>
        </p:txBody>
      </p:sp>
    </p:spTree>
    <p:extLst>
      <p:ext uri="{BB962C8B-B14F-4D97-AF65-F5344CB8AC3E}">
        <p14:creationId xmlns:p14="http://schemas.microsoft.com/office/powerpoint/2010/main" val="300765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pitchFamily="1" charset="-128"/>
                <a:cs typeface="+mn-cs"/>
              </a:rPr>
              <a:t>Abstract: Public databases such as the Gene Expression Omnibus now provide an almost overwhelming free resource for developing and</a:t>
            </a:r>
          </a:p>
          <a:p>
            <a:r>
              <a:rPr lang="en-US" sz="1200" kern="1200" dirty="0">
                <a:solidFill>
                  <a:schemeClr val="tx1"/>
                </a:solidFill>
                <a:latin typeface="Arial" charset="0"/>
                <a:ea typeface="ＭＳ Ｐゴシック" pitchFamily="1" charset="-128"/>
                <a:cs typeface="+mn-cs"/>
              </a:rPr>
              <a:t>validating models of association between tumor gene expression and patient outcome in cancer. More than a million gene expression</a:t>
            </a:r>
          </a:p>
          <a:p>
            <a:r>
              <a:rPr lang="en-US" sz="1200" kern="1200" dirty="0">
                <a:solidFill>
                  <a:schemeClr val="tx1"/>
                </a:solidFill>
                <a:latin typeface="Arial" charset="0"/>
                <a:ea typeface="ＭＳ Ｐゴシック" pitchFamily="1" charset="-128"/>
                <a:cs typeface="+mn-cs"/>
              </a:rPr>
              <a:t>profiles are available, covering most disease types and study designs. These resources are challenging to utilize due to their unstructured</a:t>
            </a:r>
          </a:p>
          <a:p>
            <a:r>
              <a:rPr lang="en-US" sz="1200" kern="1200" dirty="0">
                <a:solidFill>
                  <a:schemeClr val="tx1"/>
                </a:solidFill>
                <a:latin typeface="Arial" charset="0"/>
                <a:ea typeface="ＭＳ Ｐゴシック" pitchFamily="1" charset="-128"/>
                <a:cs typeface="+mn-cs"/>
              </a:rPr>
              <a:t>nature and the potential for unknown sources of heterogeneity between</a:t>
            </a:r>
            <a:r>
              <a:rPr lang="en-US" sz="1200" kern="1200" baseline="0" dirty="0">
                <a:solidFill>
                  <a:schemeClr val="tx1"/>
                </a:solidFill>
                <a:latin typeface="Arial" charset="0"/>
                <a:ea typeface="ＭＳ Ｐゴシック" pitchFamily="1" charset="-128"/>
                <a:cs typeface="+mn-cs"/>
              </a:rPr>
              <a:t> </a:t>
            </a:r>
            <a:r>
              <a:rPr lang="en-US" sz="1200" kern="1200" dirty="0">
                <a:solidFill>
                  <a:schemeClr val="tx1"/>
                </a:solidFill>
                <a:latin typeface="Arial" charset="0"/>
                <a:ea typeface="ＭＳ Ｐゴシック" pitchFamily="1" charset="-128"/>
                <a:cs typeface="+mn-cs"/>
              </a:rPr>
              <a:t>studies.  In this talk I will discuss building smaller curated</a:t>
            </a:r>
          </a:p>
          <a:p>
            <a:r>
              <a:rPr lang="en-US" sz="1200" kern="1200" dirty="0">
                <a:solidFill>
                  <a:schemeClr val="tx1"/>
                </a:solidFill>
                <a:latin typeface="Arial" charset="0"/>
                <a:ea typeface="ＭＳ Ｐゴシック" pitchFamily="1" charset="-128"/>
                <a:cs typeface="+mn-cs"/>
              </a:rPr>
              <a:t>databases for answering focused research questions, and how experimental and cohort heterogeneity between independent studies can</a:t>
            </a:r>
          </a:p>
          <a:p>
            <a:r>
              <a:rPr lang="en-US" sz="1200" kern="1200" dirty="0">
                <a:solidFill>
                  <a:schemeClr val="tx1"/>
                </a:solidFill>
                <a:latin typeface="Arial" charset="0"/>
                <a:ea typeface="ＭＳ Ｐゴシック" pitchFamily="1" charset="-128"/>
                <a:cs typeface="+mn-cs"/>
              </a:rPr>
              <a:t>be identified and leveraged as an advantage for finding robust, generalizable prediction models and biomarkers.  I will discuss</a:t>
            </a:r>
          </a:p>
          <a:p>
            <a:r>
              <a:rPr lang="en-US" sz="1200" kern="1200" dirty="0">
                <a:solidFill>
                  <a:schemeClr val="tx1"/>
                </a:solidFill>
                <a:latin typeface="Arial" charset="0"/>
                <a:ea typeface="ＭＳ Ｐゴシック" pitchFamily="1" charset="-128"/>
                <a:cs typeface="+mn-cs"/>
              </a:rPr>
              <a:t>"cross-study validation" using all possible combinations of training and validation sets, and show how it can lead to different model</a:t>
            </a:r>
          </a:p>
          <a:p>
            <a:r>
              <a:rPr lang="en-US" sz="1200" kern="1200" dirty="0">
                <a:solidFill>
                  <a:schemeClr val="tx1"/>
                </a:solidFill>
                <a:latin typeface="Arial" charset="0"/>
                <a:ea typeface="ＭＳ Ｐゴシック" pitchFamily="1" charset="-128"/>
                <a:cs typeface="+mn-cs"/>
              </a:rPr>
              <a:t>selection and estimations of future prediction performance than traditional cross-validation, and how it can identify outlier studies</a:t>
            </a:r>
          </a:p>
          <a:p>
            <a:r>
              <a:rPr lang="en-US" sz="1200" kern="1200" dirty="0">
                <a:solidFill>
                  <a:schemeClr val="tx1"/>
                </a:solidFill>
                <a:latin typeface="Arial" charset="0"/>
                <a:ea typeface="ＭＳ Ｐゴシック" pitchFamily="1" charset="-128"/>
                <a:cs typeface="+mn-cs"/>
              </a:rPr>
              <a:t>and potential sources of heterogeneity.</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a:t>
            </a:fld>
            <a:endParaRPr lang="en-US"/>
          </a:p>
        </p:txBody>
      </p:sp>
    </p:spTree>
    <p:extLst>
      <p:ext uri="{BB962C8B-B14F-4D97-AF65-F5344CB8AC3E}">
        <p14:creationId xmlns:p14="http://schemas.microsoft.com/office/powerpoint/2010/main" val="3419888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46</a:t>
            </a:fld>
            <a:endParaRPr lang="en-US"/>
          </a:p>
        </p:txBody>
      </p:sp>
    </p:spTree>
    <p:extLst>
      <p:ext uri="{BB962C8B-B14F-4D97-AF65-F5344CB8AC3E}">
        <p14:creationId xmlns:p14="http://schemas.microsoft.com/office/powerpoint/2010/main" val="188253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 Jin </a:t>
            </a:r>
            <a:r>
              <a:rPr lang="en-US" dirty="0" err="1"/>
              <a:t>Xu</a:t>
            </a:r>
            <a:r>
              <a:rPr lang="en-US" baseline="0" dirty="0"/>
              <a:t> from East China Normal University, Shanghai</a:t>
            </a: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48</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r_j</a:t>
            </a:r>
            <a:r>
              <a:rPr lang="nl-NL" dirty="0"/>
              <a:t>=\</a:t>
            </a:r>
            <a:r>
              <a:rPr lang="nl-NL" dirty="0" err="1"/>
              <a:t>sum</a:t>
            </a:r>
            <a:r>
              <a:rPr lang="nl-NL" dirty="0"/>
              <a:t>_{i=1}^{m}</a:t>
            </a:r>
            <a:r>
              <a:rPr lang="nl-NL" dirty="0" err="1"/>
              <a:t>sgn</a:t>
            </a:r>
            <a:r>
              <a:rPr lang="nl-NL" dirty="0"/>
              <a:t>(\</a:t>
            </a:r>
            <a:r>
              <a:rPr lang="nl-NL" dirty="0" err="1"/>
              <a:t>beta_i</a:t>
            </a:r>
            <a:r>
              <a:rPr lang="nl-NL" dirty="0"/>
              <a:t>)x_{ij}</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51</a:t>
            </a:fld>
            <a:endParaRPr lang="en-US"/>
          </a:p>
        </p:txBody>
      </p:sp>
    </p:spTree>
    <p:extLst>
      <p:ext uri="{BB962C8B-B14F-4D97-AF65-F5344CB8AC3E}">
        <p14:creationId xmlns:p14="http://schemas.microsoft.com/office/powerpoint/2010/main" val="363167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r_j</a:t>
            </a:r>
            <a:r>
              <a:rPr lang="nl-NL" dirty="0"/>
              <a:t>=\</a:t>
            </a:r>
            <a:r>
              <a:rPr lang="nl-NL" dirty="0" err="1"/>
              <a:t>sum</a:t>
            </a:r>
            <a:r>
              <a:rPr lang="nl-NL" dirty="0"/>
              <a:t>_{i=1}^{m}</a:t>
            </a:r>
            <a:r>
              <a:rPr lang="nl-NL" dirty="0" err="1"/>
              <a:t>sgn</a:t>
            </a:r>
            <a:r>
              <a:rPr lang="nl-NL" dirty="0"/>
              <a:t>(\</a:t>
            </a:r>
            <a:r>
              <a:rPr lang="nl-NL" dirty="0" err="1"/>
              <a:t>beta_i</a:t>
            </a:r>
            <a:r>
              <a:rPr lang="nl-NL" dirty="0"/>
              <a:t>)x_{ij}</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52</a:t>
            </a:fld>
            <a:endParaRPr lang="en-US"/>
          </a:p>
        </p:txBody>
      </p:sp>
    </p:spTree>
    <p:extLst>
      <p:ext uri="{BB962C8B-B14F-4D97-AF65-F5344CB8AC3E}">
        <p14:creationId xmlns:p14="http://schemas.microsoft.com/office/powerpoint/2010/main" val="4131083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64207E-AF3A-43A0-B220-F1A4ED21AC70}" type="slidenum">
              <a:rPr lang="en-GB" smtClean="0"/>
              <a:t>3</a:t>
            </a:fld>
            <a:endParaRPr lang="en-GB"/>
          </a:p>
        </p:txBody>
      </p:sp>
    </p:spTree>
    <p:extLst>
      <p:ext uri="{BB962C8B-B14F-4D97-AF65-F5344CB8AC3E}">
        <p14:creationId xmlns:p14="http://schemas.microsoft.com/office/powerpoint/2010/main" val="428287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5</a:t>
            </a:fld>
            <a:endParaRPr lang="en-US"/>
          </a:p>
        </p:txBody>
      </p:sp>
    </p:spTree>
    <p:extLst>
      <p:ext uri="{BB962C8B-B14F-4D97-AF65-F5344CB8AC3E}">
        <p14:creationId xmlns:p14="http://schemas.microsoft.com/office/powerpoint/2010/main" val="16004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ovarian cancer that encompasses all of these.  Ovarian cancer is a major cause of mortality, and improvements in prognosis have lagged other cancers. One reason for this is that a majority of patients present with late-stage, high-grade, serous histology – this is a high-risk group with &lt;50% 5-year survival, with little available from a clinical perspective to further refine prognosis. </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218700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7</a:t>
            </a:fld>
            <a:endParaRPr lang="en-US"/>
          </a:p>
        </p:txBody>
      </p:sp>
    </p:spTree>
    <p:extLst>
      <p:ext uri="{BB962C8B-B14F-4D97-AF65-F5344CB8AC3E}">
        <p14:creationId xmlns:p14="http://schemas.microsoft.com/office/powerpoint/2010/main" val="94005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9</a:t>
            </a:fld>
            <a:endParaRPr lang="en-US"/>
          </a:p>
        </p:txBody>
      </p:sp>
    </p:spTree>
    <p:extLst>
      <p:ext uri="{BB962C8B-B14F-4D97-AF65-F5344CB8AC3E}">
        <p14:creationId xmlns:p14="http://schemas.microsoft.com/office/powerpoint/2010/main" val="508728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groundwork done, the actual analysis was easy by comparison,</a:t>
            </a:r>
            <a:r>
              <a:rPr lang="en-US" baseline="0" dirty="0"/>
              <a:t> and the most difficult part was finding ways to visualize so much analyses compactly.  This is both a figure and a table, and it summarizes the performance of all major ovarian cancer prognostic signatures published in a 5-year period – it’s a lot take in but we’ll walk through it.  </a:t>
            </a:r>
            <a:r>
              <a:rPr lang="en-US" dirty="0"/>
              <a:t>First I should explain the C-Index and orange shading – C-Index represents</a:t>
            </a:r>
            <a:r>
              <a:rPr lang="en-US" baseline="0" dirty="0"/>
              <a:t> the accuracy of a single model in a single datasets: it’s 0.5 if the predictions are just as good as a coin flip for predicting whether one patient will die before another, and 1 if the model correctly predicts the order in which all deaths occur.</a:t>
            </a:r>
          </a:p>
          <a:p>
            <a:endParaRPr lang="en-US" dirty="0"/>
          </a:p>
          <a:p>
            <a:r>
              <a:rPr lang="en-US" dirty="0"/>
              <a:t>&lt;click&gt; this represents the prediction accuracy of 14 models in each of 10 datasets, and each cell provides the</a:t>
            </a:r>
            <a:r>
              <a:rPr lang="en-US" baseline="0" dirty="0"/>
              <a:t> level of information that is represented in a Kaplan-Meier plot, that is, the ability of a model to discriminate patient prognosis in a single dataset</a:t>
            </a:r>
            <a:r>
              <a:rPr lang="en-US" dirty="0"/>
              <a:t>.</a:t>
            </a:r>
            <a:r>
              <a:rPr lang="en-US" baseline="0" dirty="0"/>
              <a:t> One row represents validation of a single signature on all available studies, or a meta-analysis that would be represented traditionally by a forest plot. The black squares indicate data used to train a model, so you’ll notice their values are higher than other squares. And the grey boxes show datasets used by a signature’s authors for independent validation of that signature, and in theory should be no better or worse than the other validations.</a:t>
            </a:r>
          </a:p>
          <a:p>
            <a:endParaRPr lang="en-US" baseline="0" dirty="0"/>
          </a:p>
          <a:p>
            <a:r>
              <a:rPr lang="en-US" baseline="0" dirty="0"/>
              <a:t>1 or a few squares here encapsulate the findings of most publications.  Explain training, author test, independent test sets.</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10</a:t>
            </a:fld>
            <a:endParaRPr lang="en-US"/>
          </a:p>
        </p:txBody>
      </p:sp>
    </p:spTree>
    <p:extLst>
      <p:ext uri="{BB962C8B-B14F-4D97-AF65-F5344CB8AC3E}">
        <p14:creationId xmlns:p14="http://schemas.microsoft.com/office/powerpoint/2010/main" val="3359625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a:t>
            </a:r>
            <a:r>
              <a:rPr lang="en-US" baseline="0" dirty="0"/>
              <a:t> standard meta-analysis approach to summarize the performance of each model across all non-training datasets, shown here with 95% confidence intervals.  The vertical hashes show how the summary estimate changes if you exclude validation datasets used by the signature’s authors for validation, which is an interesting story that I won’t get into.</a:t>
            </a:r>
          </a:p>
          <a:p>
            <a:endParaRPr lang="en-US" baseline="0" dirty="0"/>
          </a:p>
          <a:p>
            <a:r>
              <a:rPr lang="en-US" dirty="0"/>
              <a:t>Meta-analysis uses a standard fixed-effects model, which is just a weighted average</a:t>
            </a:r>
            <a:r>
              <a:rPr lang="en-US" baseline="0" dirty="0"/>
              <a:t> of the C-Index from each study, weighted by the size of the confidence interval in each study.  Fixed-effects assumption of homogeneity was not violated.</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11</a:t>
            </a:fld>
            <a:endParaRPr lang="en-US"/>
          </a:p>
        </p:txBody>
      </p:sp>
    </p:spTree>
    <p:extLst>
      <p:ext uri="{BB962C8B-B14F-4D97-AF65-F5344CB8AC3E}">
        <p14:creationId xmlns:p14="http://schemas.microsoft.com/office/powerpoint/2010/main" val="2820787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149B-02C2-486B-B75A-700EE76F6898}" type="slidenum">
              <a:rPr lang="en-US" smtClean="0"/>
              <a:pPr/>
              <a:t>‹#›</a:t>
            </a:fld>
            <a:endParaRPr lang="en-US"/>
          </a:p>
        </p:txBody>
      </p:sp>
      <p:pic>
        <p:nvPicPr>
          <p:cNvPr id="7" name="Picture 2" descr="C:\Documents and Settings\eblis\My Documents\My Dropbox\working\website_09-27-09\logo_side_big-02.png"/>
          <p:cNvPicPr>
            <a:picLocks noChangeAspect="1" noChangeArrowheads="1"/>
          </p:cNvPicPr>
          <p:nvPr userDrawn="1"/>
        </p:nvPicPr>
        <p:blipFill>
          <a:blip r:embed="rId2" cstate="print"/>
          <a:srcRect/>
          <a:stretch>
            <a:fillRect/>
          </a:stretch>
        </p:blipFill>
        <p:spPr bwMode="auto">
          <a:xfrm>
            <a:off x="0" y="1066800"/>
            <a:ext cx="1580593" cy="316535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20DF7C-E865-4281-945D-9857A5613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8CD48-F7F9-4128-AFA7-3B5B14F364D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524458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C242F-20BE-4F6C-ABA6-9DCC8641EF6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F25-4D78-4EE5-B83E-1582EE0F2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8028-53A3-436D-A27A-F8121CE5CB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866A2-4A13-452A-BF39-D3C45AC49E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A0C0E-8BF0-4721-8DD7-E8BD3CE0A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AFAAF-5E43-4A48-94B3-8EA7C9944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9619D-5089-4F3D-97DE-E3F82B8AA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CD016-BBD3-4D5D-B93B-73EA93A3DC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98000"/>
            <a:lum contrast="100000"/>
          </a:blip>
          <a:srcRect/>
          <a:stretch>
            <a:fillRect r="90000" b="8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07311-B00B-4602-9329-240EBA90A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7.tmp"/><Relationship Id="rId3" Type="http://schemas.openxmlformats.org/officeDocument/2006/relationships/notesSlide" Target="../notesSlides/notesSlide8.xml"/><Relationship Id="rId7" Type="http://schemas.openxmlformats.org/officeDocument/2006/relationships/image" Target="../media/image26.tm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tmp"/><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8" Type="http://schemas.openxmlformats.org/officeDocument/2006/relationships/image" Target="../media/image13.tmp"/><Relationship Id="rId13" Type="http://schemas.openxmlformats.org/officeDocument/2006/relationships/image" Target="../media/image18.tmp"/><Relationship Id="rId3" Type="http://schemas.openxmlformats.org/officeDocument/2006/relationships/notesSlide" Target="../notesSlides/notesSlide6.xml"/><Relationship Id="rId7" Type="http://schemas.openxmlformats.org/officeDocument/2006/relationships/image" Target="../media/image12.tmp"/><Relationship Id="rId12" Type="http://schemas.openxmlformats.org/officeDocument/2006/relationships/image" Target="../media/image17.tmp"/><Relationship Id="rId2" Type="http://schemas.openxmlformats.org/officeDocument/2006/relationships/slideLayout" Target="../slideLayouts/slideLayout2.xml"/><Relationship Id="rId16" Type="http://schemas.openxmlformats.org/officeDocument/2006/relationships/image" Target="../media/image21.tmp"/><Relationship Id="rId1" Type="http://schemas.openxmlformats.org/officeDocument/2006/relationships/tags" Target="../tags/tag2.xml"/><Relationship Id="rId6" Type="http://schemas.openxmlformats.org/officeDocument/2006/relationships/image" Target="../media/image11.tmp"/><Relationship Id="rId11" Type="http://schemas.openxmlformats.org/officeDocument/2006/relationships/image" Target="../media/image16.tmp"/><Relationship Id="rId5" Type="http://schemas.openxmlformats.org/officeDocument/2006/relationships/image" Target="../media/image10.tmp"/><Relationship Id="rId15" Type="http://schemas.openxmlformats.org/officeDocument/2006/relationships/image" Target="../media/image20.tmp"/><Relationship Id="rId10" Type="http://schemas.openxmlformats.org/officeDocument/2006/relationships/image" Target="../media/image15.tmp"/><Relationship Id="rId4" Type="http://schemas.openxmlformats.org/officeDocument/2006/relationships/image" Target="../media/image9.tmp"/><Relationship Id="rId9" Type="http://schemas.openxmlformats.org/officeDocument/2006/relationships/image" Target="../media/image14.tmp"/><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_ENREF_17"/><Relationship Id="rId13" Type="http://schemas.openxmlformats.org/officeDocument/2006/relationships/hyperlink" Target="#_ENREF_22"/><Relationship Id="rId3" Type="http://schemas.openxmlformats.org/officeDocument/2006/relationships/hyperlink" Target="#_ENREF_12"/><Relationship Id="rId7" Type="http://schemas.openxmlformats.org/officeDocument/2006/relationships/hyperlink" Target="#_ENREF_16"/><Relationship Id="rId12" Type="http://schemas.openxmlformats.org/officeDocument/2006/relationships/hyperlink" Target="#_ENREF_21"/><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_ENREF_15"/><Relationship Id="rId11" Type="http://schemas.openxmlformats.org/officeDocument/2006/relationships/hyperlink" Target="#_ENREF_20"/><Relationship Id="rId5" Type="http://schemas.openxmlformats.org/officeDocument/2006/relationships/hyperlink" Target="#_ENREF_14"/><Relationship Id="rId15" Type="http://schemas.openxmlformats.org/officeDocument/2006/relationships/hyperlink" Target="#_ENREF_24"/><Relationship Id="rId10" Type="http://schemas.openxmlformats.org/officeDocument/2006/relationships/hyperlink" Target="#_ENREF_19"/><Relationship Id="rId4" Type="http://schemas.openxmlformats.org/officeDocument/2006/relationships/hyperlink" Target="#_ENREF_13"/><Relationship Id="rId9" Type="http://schemas.openxmlformats.org/officeDocument/2006/relationships/hyperlink" Target="#_ENREF_18"/><Relationship Id="rId14" Type="http://schemas.openxmlformats.org/officeDocument/2006/relationships/hyperlink" Target="#_ENREF_23"/></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42999"/>
            <a:ext cx="7772400" cy="2453106"/>
          </a:xfrm>
        </p:spPr>
        <p:txBody>
          <a:bodyPr>
            <a:normAutofit fontScale="90000"/>
          </a:bodyPr>
          <a:lstStyle/>
          <a:p>
            <a:r>
              <a:rPr lang="en-US" dirty="0"/>
              <a:t>Towards replicable and generalizable genomic prediction models</a:t>
            </a:r>
            <a:br>
              <a:rPr lang="en-US" sz="2800" dirty="0"/>
            </a:br>
            <a:br>
              <a:rPr lang="en-US" sz="2800" dirty="0"/>
            </a:br>
            <a:r>
              <a:rPr lang="en-US" sz="2800" dirty="0"/>
              <a:t>Oct 12, 2018</a:t>
            </a:r>
            <a:br>
              <a:rPr lang="en-US" sz="2800" dirty="0"/>
            </a:br>
            <a:r>
              <a:rPr lang="en-US" sz="2800" dirty="0"/>
              <a:t>NIH intramural presentation</a:t>
            </a:r>
          </a:p>
        </p:txBody>
      </p:sp>
      <p:sp>
        <p:nvSpPr>
          <p:cNvPr id="3" name="Subtitle 2"/>
          <p:cNvSpPr>
            <a:spLocks noGrp="1"/>
          </p:cNvSpPr>
          <p:nvPr>
            <p:ph type="subTitle" idx="1"/>
          </p:nvPr>
        </p:nvSpPr>
        <p:spPr>
          <a:xfrm>
            <a:off x="1219200" y="3965074"/>
            <a:ext cx="7086600" cy="1192142"/>
          </a:xfrm>
        </p:spPr>
        <p:txBody>
          <a:bodyPr>
            <a:normAutofit/>
          </a:bodyPr>
          <a:lstStyle/>
          <a:p>
            <a:r>
              <a:rPr lang="en-US" sz="2000" dirty="0"/>
              <a:t>Levi Waldron</a:t>
            </a:r>
          </a:p>
          <a:p>
            <a:r>
              <a:rPr lang="en-US" sz="2000" dirty="0"/>
              <a:t>City University of New York</a:t>
            </a:r>
          </a:p>
          <a:p>
            <a:r>
              <a:rPr lang="en-US" sz="2000" dirty="0"/>
              <a:t>Graduate School of Public Health and Health Policy</a:t>
            </a:r>
          </a:p>
        </p:txBody>
      </p:sp>
      <p:grpSp>
        <p:nvGrpSpPr>
          <p:cNvPr id="4" name="Group 3">
            <a:extLst>
              <a:ext uri="{FF2B5EF4-FFF2-40B4-BE49-F238E27FC236}">
                <a16:creationId xmlns:a16="http://schemas.microsoft.com/office/drawing/2014/main" id="{C17CFF99-E722-2040-8BEA-4B98E394BF8F}"/>
              </a:ext>
            </a:extLst>
          </p:cNvPr>
          <p:cNvGrpSpPr/>
          <p:nvPr/>
        </p:nvGrpSpPr>
        <p:grpSpPr>
          <a:xfrm>
            <a:off x="3466932" y="5855707"/>
            <a:ext cx="2065575" cy="401448"/>
            <a:chOff x="2706624" y="5699713"/>
            <a:chExt cx="2065575" cy="401448"/>
          </a:xfrm>
        </p:grpSpPr>
        <p:pic>
          <p:nvPicPr>
            <p:cNvPr id="6" name="Picture 5">
              <a:extLst>
                <a:ext uri="{FF2B5EF4-FFF2-40B4-BE49-F238E27FC236}">
                  <a16:creationId xmlns:a16="http://schemas.microsoft.com/office/drawing/2014/main" id="{780D692B-5469-8941-9ABF-8536F6838B9A}"/>
                </a:ext>
              </a:extLst>
            </p:cNvPr>
            <p:cNvPicPr>
              <a:picLocks noChangeAspect="1"/>
            </p:cNvPicPr>
            <p:nvPr/>
          </p:nvPicPr>
          <p:blipFill>
            <a:blip r:embed="rId3"/>
            <a:stretch>
              <a:fillRect/>
            </a:stretch>
          </p:blipFill>
          <p:spPr>
            <a:xfrm>
              <a:off x="2706624" y="5784765"/>
              <a:ext cx="602659" cy="316396"/>
            </a:xfrm>
            <a:prstGeom prst="rect">
              <a:avLst/>
            </a:prstGeom>
          </p:spPr>
        </p:pic>
        <p:sp>
          <p:nvSpPr>
            <p:cNvPr id="8" name="TextBox 7">
              <a:extLst>
                <a:ext uri="{FF2B5EF4-FFF2-40B4-BE49-F238E27FC236}">
                  <a16:creationId xmlns:a16="http://schemas.microsoft.com/office/drawing/2014/main" id="{A8EAC291-B2C1-7944-92EE-E8736A4BEBC2}"/>
                </a:ext>
              </a:extLst>
            </p:cNvPr>
            <p:cNvSpPr txBox="1"/>
            <p:nvPr/>
          </p:nvSpPr>
          <p:spPr>
            <a:xfrm>
              <a:off x="3171248" y="5699713"/>
              <a:ext cx="1600951" cy="369332"/>
            </a:xfrm>
            <a:prstGeom prst="rect">
              <a:avLst/>
            </a:prstGeom>
            <a:noFill/>
          </p:spPr>
          <p:txBody>
            <a:bodyPr wrap="none" rtlCol="0">
              <a:spAutoFit/>
            </a:bodyPr>
            <a:lstStyle/>
            <a:p>
              <a:r>
                <a:rPr lang="en" dirty="0"/>
                <a:t>@</a:t>
              </a:r>
              <a:r>
                <a:rPr lang="en-US" dirty="0"/>
                <a:t>leviwaldron1</a:t>
              </a:r>
            </a:p>
          </p:txBody>
        </p:sp>
      </p:grpSp>
      <p:sp>
        <p:nvSpPr>
          <p:cNvPr id="9" name="TextBox 8">
            <a:extLst>
              <a:ext uri="{FF2B5EF4-FFF2-40B4-BE49-F238E27FC236}">
                <a16:creationId xmlns:a16="http://schemas.microsoft.com/office/drawing/2014/main" id="{981BAA4B-0714-984C-9A34-DF977F218654}"/>
              </a:ext>
            </a:extLst>
          </p:cNvPr>
          <p:cNvSpPr txBox="1"/>
          <p:nvPr/>
        </p:nvSpPr>
        <p:spPr>
          <a:xfrm>
            <a:off x="3466932" y="5453366"/>
            <a:ext cx="2738891" cy="461665"/>
          </a:xfrm>
          <a:prstGeom prst="rect">
            <a:avLst/>
          </a:prstGeom>
          <a:noFill/>
        </p:spPr>
        <p:txBody>
          <a:bodyPr wrap="none" rtlCol="0">
            <a:spAutoFit/>
          </a:bodyPr>
          <a:lstStyle/>
          <a:p>
            <a:r>
              <a:rPr lang="en-US" dirty="0" err="1"/>
              <a:t>www.waldronlab.io</a:t>
            </a:r>
            <a:endParaRPr lang="en" dirty="0"/>
          </a:p>
        </p:txBody>
      </p:sp>
      <p:pic>
        <p:nvPicPr>
          <p:cNvPr id="10" name="Picture 9">
            <a:extLst>
              <a:ext uri="{FF2B5EF4-FFF2-40B4-BE49-F238E27FC236}">
                <a16:creationId xmlns:a16="http://schemas.microsoft.com/office/drawing/2014/main" id="{8798A49C-B0AD-7C45-ADBC-F33D37E0AF3B}"/>
              </a:ext>
            </a:extLst>
          </p:cNvPr>
          <p:cNvPicPr>
            <a:picLocks noChangeAspect="1"/>
          </p:cNvPicPr>
          <p:nvPr/>
        </p:nvPicPr>
        <p:blipFill>
          <a:blip r:embed="rId4"/>
          <a:stretch>
            <a:fillRect/>
          </a:stretch>
        </p:blipFill>
        <p:spPr>
          <a:xfrm>
            <a:off x="7808977" y="6106275"/>
            <a:ext cx="1335024" cy="776446"/>
          </a:xfrm>
          <a:prstGeom prst="rect">
            <a:avLst/>
          </a:prstGeom>
        </p:spPr>
      </p:pic>
      <p:pic>
        <p:nvPicPr>
          <p:cNvPr id="12" name="Picture 11">
            <a:extLst>
              <a:ext uri="{FF2B5EF4-FFF2-40B4-BE49-F238E27FC236}">
                <a16:creationId xmlns:a16="http://schemas.microsoft.com/office/drawing/2014/main" id="{6B0F47EC-ECE8-7C43-9E3F-54667EF9E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34"/>
    </mc:Choice>
    <mc:Fallback xmlns="">
      <p:transition spd="slow" advTm="11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Assessment of prognostic models</a:t>
            </a:r>
          </a:p>
        </p:txBody>
      </p:sp>
      <p:pic>
        <p:nvPicPr>
          <p:cNvPr id="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41717"/>
          <a:stretch/>
        </p:blipFill>
        <p:spPr>
          <a:xfrm>
            <a:off x="457200" y="1843917"/>
            <a:ext cx="4796442" cy="4038528"/>
          </a:xfrm>
        </p:spPr>
      </p:pic>
      <p:sp>
        <p:nvSpPr>
          <p:cNvPr id="4" name="Slide Number Placeholder 3"/>
          <p:cNvSpPr>
            <a:spLocks noGrp="1"/>
          </p:cNvSpPr>
          <p:nvPr>
            <p:ph type="sldNum" sz="quarter" idx="12"/>
          </p:nvPr>
        </p:nvSpPr>
        <p:spPr/>
        <p:txBody>
          <a:bodyPr/>
          <a:lstStyle/>
          <a:p>
            <a:fld id="{C71C242F-20BE-4F6C-ABA6-9DCC8641EF60}" type="slidenum">
              <a:rPr lang="en-US" smtClean="0"/>
              <a:pPr/>
              <a:t>10</a:t>
            </a:fld>
            <a:endParaRPr lang="en-US"/>
          </a:p>
        </p:txBody>
      </p:sp>
      <p:grpSp>
        <p:nvGrpSpPr>
          <p:cNvPr id="10" name="Group 9"/>
          <p:cNvGrpSpPr/>
          <p:nvPr/>
        </p:nvGrpSpPr>
        <p:grpSpPr>
          <a:xfrm>
            <a:off x="5253642" y="1713814"/>
            <a:ext cx="3890359" cy="4469464"/>
            <a:chOff x="5253641" y="1753985"/>
            <a:chExt cx="3890359" cy="4469464"/>
          </a:xfrm>
        </p:grpSpPr>
        <p:grpSp>
          <p:nvGrpSpPr>
            <p:cNvPr id="9" name="Group 8"/>
            <p:cNvGrpSpPr/>
            <p:nvPr/>
          </p:nvGrpSpPr>
          <p:grpSpPr>
            <a:xfrm>
              <a:off x="5253641" y="1753985"/>
              <a:ext cx="3890359" cy="4389122"/>
              <a:chOff x="5253641" y="1753985"/>
              <a:chExt cx="3890359" cy="4389122"/>
            </a:xfrm>
          </p:grpSpPr>
          <p:sp>
            <p:nvSpPr>
              <p:cNvPr id="3" name="Rectangle 2"/>
              <p:cNvSpPr/>
              <p:nvPr/>
            </p:nvSpPr>
            <p:spPr>
              <a:xfrm>
                <a:off x="5418743" y="1753985"/>
                <a:ext cx="3725257"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urier New" pitchFamily="49" charset="0"/>
                    <a:cs typeface="Courier New" pitchFamily="49" charset="0"/>
                  </a:rPr>
                  <a:t>C-Index = </a:t>
                </a:r>
                <a:r>
                  <a:rPr lang="en-US" sz="1400" dirty="0" err="1">
                    <a:solidFill>
                      <a:schemeClr val="tx1"/>
                    </a:solidFill>
                    <a:latin typeface="Courier New" pitchFamily="49" charset="0"/>
                    <a:cs typeface="Courier New" pitchFamily="49" charset="0"/>
                  </a:rPr>
                  <a:t>Pr</a:t>
                </a:r>
                <a:r>
                  <a:rPr lang="en-US" sz="1400" dirty="0">
                    <a:solidFill>
                      <a:schemeClr val="tx1"/>
                    </a:solidFill>
                    <a:latin typeface="Courier New" pitchFamily="49" charset="0"/>
                    <a:cs typeface="Courier New" pitchFamily="49" charset="0"/>
                  </a:rPr>
                  <a:t>(g(Z</a:t>
                </a:r>
                <a:r>
                  <a:rPr lang="en-US" sz="1400" baseline="-25000" dirty="0">
                    <a:solidFill>
                      <a:schemeClr val="tx1"/>
                    </a:solidFill>
                    <a:latin typeface="Courier New" pitchFamily="49" charset="0"/>
                    <a:cs typeface="Courier New" pitchFamily="49" charset="0"/>
                  </a:rPr>
                  <a:t>1</a:t>
                </a:r>
                <a:r>
                  <a:rPr lang="en-US" sz="1400" dirty="0">
                    <a:solidFill>
                      <a:schemeClr val="tx1"/>
                    </a:solidFill>
                    <a:latin typeface="Courier New" pitchFamily="49" charset="0"/>
                    <a:cs typeface="Courier New" pitchFamily="49" charset="0"/>
                  </a:rPr>
                  <a:t>)&gt;g(Z</a:t>
                </a:r>
                <a:r>
                  <a:rPr lang="en-US" sz="1400" baseline="-25000" dirty="0">
                    <a:solidFill>
                      <a:schemeClr val="tx1"/>
                    </a:solidFill>
                    <a:latin typeface="Courier New" pitchFamily="49" charset="0"/>
                    <a:cs typeface="Courier New" pitchFamily="49" charset="0"/>
                  </a:rPr>
                  <a:t>2</a:t>
                </a:r>
                <a:r>
                  <a:rPr lang="en-US" sz="1400" dirty="0">
                    <a:solidFill>
                      <a:schemeClr val="tx1"/>
                    </a:solidFill>
                    <a:latin typeface="Courier New" pitchFamily="49" charset="0"/>
                    <a:cs typeface="Courier New" pitchFamily="49" charset="0"/>
                  </a:rPr>
                  <a:t>) | T</a:t>
                </a:r>
                <a:r>
                  <a:rPr lang="en-US" sz="1400" baseline="-25000" dirty="0">
                    <a:solidFill>
                      <a:schemeClr val="tx1"/>
                    </a:solidFill>
                    <a:latin typeface="Courier New" pitchFamily="49" charset="0"/>
                    <a:cs typeface="Courier New" pitchFamily="49" charset="0"/>
                  </a:rPr>
                  <a:t>2</a:t>
                </a:r>
                <a:r>
                  <a:rPr lang="en-US" sz="1400" dirty="0">
                    <a:solidFill>
                      <a:schemeClr val="tx1"/>
                    </a:solidFill>
                    <a:latin typeface="Courier New" pitchFamily="49" charset="0"/>
                    <a:cs typeface="Courier New" pitchFamily="49" charset="0"/>
                  </a:rPr>
                  <a:t>&gt;T</a:t>
                </a:r>
                <a:r>
                  <a:rPr lang="en-US" sz="1400" baseline="-25000" dirty="0">
                    <a:solidFill>
                      <a:schemeClr val="tx1"/>
                    </a:solidFill>
                    <a:latin typeface="Courier New" pitchFamily="49" charset="0"/>
                    <a:cs typeface="Courier New" pitchFamily="49" charset="0"/>
                  </a:rPr>
                  <a:t>1</a:t>
                </a:r>
                <a:r>
                  <a:rPr lang="en-US" sz="1400" dirty="0">
                    <a:solidFill>
                      <a:schemeClr val="tx1"/>
                    </a:solidFill>
                    <a:latin typeface="Courier New" pitchFamily="49" charset="0"/>
                    <a:cs typeface="Courier New" pitchFamily="49" charset="0"/>
                  </a:rPr>
                  <a:t>)</a:t>
                </a:r>
              </a:p>
              <a:p>
                <a:pPr algn="ctr"/>
                <a:endParaRPr lang="en-US" sz="1800" dirty="0">
                  <a:solidFill>
                    <a:schemeClr val="tx1"/>
                  </a:solidFill>
                </a:endParaRPr>
              </a:p>
              <a:p>
                <a:r>
                  <a:rPr lang="en-US" sz="1400" dirty="0">
                    <a:solidFill>
                      <a:schemeClr val="tx1"/>
                    </a:solidFill>
                    <a:latin typeface="Courier New" pitchFamily="49" charset="0"/>
                    <a:cs typeface="Courier New" pitchFamily="49" charset="0"/>
                  </a:rPr>
                  <a:t>    T</a:t>
                </a:r>
                <a:r>
                  <a:rPr lang="en-US" sz="1400" baseline="-25000" dirty="0">
                    <a:solidFill>
                      <a:schemeClr val="tx1"/>
                    </a:solidFill>
                    <a:latin typeface="Courier New" pitchFamily="49" charset="0"/>
                    <a:cs typeface="Courier New" pitchFamily="49" charset="0"/>
                  </a:rPr>
                  <a:t>1</a:t>
                </a:r>
                <a:r>
                  <a:rPr lang="en-US" sz="1400" dirty="0">
                    <a:solidFill>
                      <a:schemeClr val="tx1"/>
                    </a:solidFill>
                    <a:latin typeface="Courier New" pitchFamily="49" charset="0"/>
                    <a:cs typeface="Courier New" pitchFamily="49" charset="0"/>
                  </a:rPr>
                  <a:t>, T</a:t>
                </a:r>
                <a:r>
                  <a:rPr lang="en-US" sz="1400" baseline="-25000" dirty="0">
                    <a:solidFill>
                      <a:schemeClr val="tx1"/>
                    </a:solidFill>
                    <a:latin typeface="Courier New" pitchFamily="49" charset="0"/>
                    <a:cs typeface="Courier New" pitchFamily="49" charset="0"/>
                  </a:rPr>
                  <a:t>2 </a:t>
                </a:r>
                <a:r>
                  <a:rPr lang="en-US" sz="1400" dirty="0">
                    <a:solidFill>
                      <a:schemeClr val="tx1"/>
                    </a:solidFill>
                  </a:rPr>
                  <a:t>= times to death of two patients</a:t>
                </a:r>
              </a:p>
              <a:p>
                <a:r>
                  <a:rPr lang="en-US" sz="1400" dirty="0">
                    <a:solidFill>
                      <a:schemeClr val="tx1"/>
                    </a:solidFill>
                    <a:latin typeface="Courier New" pitchFamily="49" charset="0"/>
                    <a:cs typeface="Courier New" pitchFamily="49" charset="0"/>
                  </a:rPr>
                  <a:t>    g(Z</a:t>
                </a:r>
                <a:r>
                  <a:rPr lang="en-US" sz="1400" baseline="-25000" dirty="0">
                    <a:solidFill>
                      <a:schemeClr val="tx1"/>
                    </a:solidFill>
                    <a:latin typeface="Courier New" pitchFamily="49" charset="0"/>
                    <a:cs typeface="Courier New" pitchFamily="49" charset="0"/>
                  </a:rPr>
                  <a:t>1</a:t>
                </a:r>
                <a:r>
                  <a:rPr lang="en-US" sz="1400" dirty="0">
                    <a:solidFill>
                      <a:schemeClr val="tx1"/>
                    </a:solidFill>
                    <a:latin typeface="Courier New" pitchFamily="49" charset="0"/>
                    <a:cs typeface="Courier New" pitchFamily="49" charset="0"/>
                  </a:rPr>
                  <a:t>), g(Z</a:t>
                </a:r>
                <a:r>
                  <a:rPr lang="en-US" sz="1400" baseline="-25000" dirty="0">
                    <a:solidFill>
                      <a:schemeClr val="tx1"/>
                    </a:solidFill>
                    <a:latin typeface="Courier New" pitchFamily="49" charset="0"/>
                    <a:cs typeface="Courier New" pitchFamily="49" charset="0"/>
                  </a:rPr>
                  <a:t>2</a:t>
                </a:r>
                <a:r>
                  <a:rPr lang="en-US" sz="1400" dirty="0">
                    <a:solidFill>
                      <a:schemeClr val="tx1"/>
                    </a:solidFill>
                    <a:latin typeface="Courier New" pitchFamily="49" charset="0"/>
                    <a:cs typeface="Courier New" pitchFamily="49" charset="0"/>
                  </a:rPr>
                  <a:t>)</a:t>
                </a:r>
                <a:r>
                  <a:rPr lang="en-US" sz="1400" dirty="0">
                    <a:solidFill>
                      <a:schemeClr val="tx1"/>
                    </a:solidFill>
                    <a:cs typeface="Courier New" pitchFamily="49" charset="0"/>
                  </a:rPr>
                  <a:t> </a:t>
                </a:r>
                <a:r>
                  <a:rPr lang="en-US" sz="1400" dirty="0">
                    <a:solidFill>
                      <a:schemeClr val="tx1"/>
                    </a:solidFill>
                  </a:rPr>
                  <a:t>= predicted risk scores</a:t>
                </a:r>
              </a:p>
              <a:p>
                <a:endParaRPr lang="en-US" sz="1400" dirty="0">
                  <a:solidFill>
                    <a:schemeClr val="tx1"/>
                  </a:solidFill>
                </a:endParaRPr>
              </a:p>
              <a:p>
                <a:r>
                  <a:rPr lang="en-US" sz="1400" dirty="0">
                    <a:solidFill>
                      <a:schemeClr val="tx1"/>
                    </a:solidFill>
                  </a:rPr>
                  <a:t>    C=0.5 expectation for random prediction</a:t>
                </a:r>
              </a:p>
              <a:p>
                <a:r>
                  <a:rPr lang="en-US" sz="1400" dirty="0">
                    <a:solidFill>
                      <a:schemeClr val="tx1"/>
                    </a:solidFill>
                  </a:rPr>
                  <a:t>    C=1 if the exact order of all deaths is predicted</a:t>
                </a:r>
              </a:p>
            </p:txBody>
          </p:sp>
          <p:sp>
            <p:nvSpPr>
              <p:cNvPr id="6" name="Rectangle 5"/>
              <p:cNvSpPr/>
              <p:nvPr/>
            </p:nvSpPr>
            <p:spPr>
              <a:xfrm>
                <a:off x="5253641" y="3948546"/>
                <a:ext cx="1783079"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036722" y="4599696"/>
              <a:ext cx="1783079" cy="162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523" y="1753985"/>
            <a:ext cx="5100223" cy="4469464"/>
            <a:chOff x="-7523" y="1753985"/>
            <a:chExt cx="5100223" cy="4469464"/>
          </a:xfrm>
        </p:grpSpPr>
        <p:sp>
          <p:nvSpPr>
            <p:cNvPr id="38" name="TextBox 37"/>
            <p:cNvSpPr txBox="1"/>
            <p:nvPr/>
          </p:nvSpPr>
          <p:spPr>
            <a:xfrm>
              <a:off x="2044701" y="5854117"/>
              <a:ext cx="3047999" cy="369332"/>
            </a:xfrm>
            <a:prstGeom prst="rect">
              <a:avLst/>
            </a:prstGeom>
            <a:noFill/>
          </p:spPr>
          <p:txBody>
            <a:bodyPr wrap="square" rtlCol="0">
              <a:spAutoFit/>
            </a:bodyPr>
            <a:lstStyle/>
            <a:p>
              <a:pPr algn="ctr"/>
              <a:r>
                <a:rPr lang="en-US" sz="1800" dirty="0"/>
                <a:t>10 microarray datasets</a:t>
              </a:r>
            </a:p>
          </p:txBody>
        </p:sp>
        <p:sp>
          <p:nvSpPr>
            <p:cNvPr id="39" name="TextBox 38"/>
            <p:cNvSpPr txBox="1"/>
            <p:nvPr/>
          </p:nvSpPr>
          <p:spPr>
            <a:xfrm rot="16200000">
              <a:off x="-1339332" y="3337160"/>
              <a:ext cx="3047999" cy="369332"/>
            </a:xfrm>
            <a:prstGeom prst="rect">
              <a:avLst/>
            </a:prstGeom>
            <a:noFill/>
          </p:spPr>
          <p:txBody>
            <a:bodyPr wrap="square" rtlCol="0">
              <a:spAutoFit/>
            </a:bodyPr>
            <a:lstStyle/>
            <a:p>
              <a:pPr algn="ctr"/>
              <a:r>
                <a:rPr lang="en-US" sz="1800" dirty="0"/>
                <a:t>14 prognostic signatures</a:t>
              </a:r>
            </a:p>
          </p:txBody>
        </p:sp>
        <p:sp>
          <p:nvSpPr>
            <p:cNvPr id="11" name="Rectangle 10"/>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179036" y="2978440"/>
            <a:ext cx="4805783" cy="3726009"/>
            <a:chOff x="3179036" y="2978440"/>
            <a:chExt cx="4805783" cy="3726009"/>
          </a:xfrm>
        </p:grpSpPr>
        <p:grpSp>
          <p:nvGrpSpPr>
            <p:cNvPr id="26" name="Group 25"/>
            <p:cNvGrpSpPr/>
            <p:nvPr/>
          </p:nvGrpSpPr>
          <p:grpSpPr>
            <a:xfrm>
              <a:off x="3179036" y="2978440"/>
              <a:ext cx="4805783" cy="3726009"/>
              <a:chOff x="3179036" y="2978440"/>
              <a:chExt cx="4805783" cy="3726009"/>
            </a:xfrm>
          </p:grpSpPr>
          <p:sp>
            <p:nvSpPr>
              <p:cNvPr id="8" name="Rectangle 7"/>
              <p:cNvSpPr/>
              <p:nvPr/>
            </p:nvSpPr>
            <p:spPr>
              <a:xfrm>
                <a:off x="3179036" y="2991028"/>
                <a:ext cx="316194" cy="18800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62930" y="4895204"/>
                <a:ext cx="2021889" cy="1809245"/>
                <a:chOff x="5962930" y="4895204"/>
                <a:chExt cx="2021889" cy="1809245"/>
              </a:xfrm>
            </p:grpSpPr>
            <p:grpSp>
              <p:nvGrpSpPr>
                <p:cNvPr id="15" name="Group 14"/>
                <p:cNvGrpSpPr/>
                <p:nvPr/>
              </p:nvGrpSpPr>
              <p:grpSpPr>
                <a:xfrm>
                  <a:off x="6247721" y="4895204"/>
                  <a:ext cx="1737098" cy="1563024"/>
                  <a:chOff x="6247721" y="4895204"/>
                  <a:chExt cx="1737098" cy="1563024"/>
                </a:xfrm>
              </p:grpSpPr>
              <p:pic>
                <p:nvPicPr>
                  <p:cNvPr id="17" name="Content Placeholder 5" descr="Screen Clipping"/>
                  <p:cNvPicPr>
                    <a:picLocks noChangeAspect="1"/>
                  </p:cNvPicPr>
                  <p:nvPr/>
                </p:nvPicPr>
                <p:blipFill rotWithShape="1">
                  <a:blip r:embed="rId5" cstate="print">
                    <a:extLst>
                      <a:ext uri="{28A0092B-C50C-407E-A947-70E740481C1C}">
                        <a14:useLocalDpi xmlns:a14="http://schemas.microsoft.com/office/drawing/2010/main" val="0"/>
                      </a:ext>
                    </a:extLst>
                  </a:blip>
                  <a:srcRect l="54655" t="8170" b="11902"/>
                  <a:stretch/>
                </p:blipFill>
                <p:spPr>
                  <a:xfrm>
                    <a:off x="6247721" y="4895204"/>
                    <a:ext cx="1737098" cy="1563024"/>
                  </a:xfrm>
                  <a:prstGeom prst="rect">
                    <a:avLst/>
                  </a:prstGeom>
                </p:spPr>
              </p:pic>
              <p:sp>
                <p:nvSpPr>
                  <p:cNvPr id="14" name="Rectangle 13"/>
                  <p:cNvSpPr/>
                  <p:nvPr/>
                </p:nvSpPr>
                <p:spPr>
                  <a:xfrm>
                    <a:off x="6554624" y="5606041"/>
                    <a:ext cx="482096" cy="532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6958343" y="6458228"/>
                  <a:ext cx="470000" cy="246221"/>
                </a:xfrm>
                <a:prstGeom prst="rect">
                  <a:avLst/>
                </a:prstGeom>
                <a:noFill/>
              </p:spPr>
              <p:txBody>
                <a:bodyPr wrap="none" rtlCol="0">
                  <a:spAutoFit/>
                </a:bodyPr>
                <a:lstStyle/>
                <a:p>
                  <a:r>
                    <a:rPr lang="en-US" sz="1000" dirty="0"/>
                    <a:t>Time</a:t>
                  </a:r>
                </a:p>
              </p:txBody>
            </p:sp>
            <p:sp>
              <p:nvSpPr>
                <p:cNvPr id="21" name="TextBox 20"/>
                <p:cNvSpPr txBox="1"/>
                <p:nvPr/>
              </p:nvSpPr>
              <p:spPr>
                <a:xfrm rot="16200000">
                  <a:off x="5766081" y="5490976"/>
                  <a:ext cx="639919" cy="246221"/>
                </a:xfrm>
                <a:prstGeom prst="rect">
                  <a:avLst/>
                </a:prstGeom>
                <a:noFill/>
              </p:spPr>
              <p:txBody>
                <a:bodyPr wrap="none" rtlCol="0">
                  <a:spAutoFit/>
                </a:bodyPr>
                <a:lstStyle/>
                <a:p>
                  <a:r>
                    <a:rPr lang="en-US" sz="1000" dirty="0"/>
                    <a:t>Survival</a:t>
                  </a:r>
                </a:p>
              </p:txBody>
            </p:sp>
          </p:grpSp>
          <p:cxnSp>
            <p:nvCxnSpPr>
              <p:cNvPr id="20" name="Straight Connector 19"/>
              <p:cNvCxnSpPr/>
              <p:nvPr/>
            </p:nvCxnSpPr>
            <p:spPr>
              <a:xfrm>
                <a:off x="3179036" y="3179036"/>
                <a:ext cx="2538100" cy="26932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95230" y="2978440"/>
                <a:ext cx="3119215" cy="15472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92969" y="4698376"/>
              <a:ext cx="1678665" cy="261610"/>
            </a:xfrm>
            <a:prstGeom prst="rect">
              <a:avLst/>
            </a:prstGeom>
            <a:noFill/>
          </p:spPr>
          <p:txBody>
            <a:bodyPr wrap="none" rtlCol="0">
              <a:spAutoFit/>
            </a:bodyPr>
            <a:lstStyle/>
            <a:p>
              <a:r>
                <a:rPr lang="en-US" sz="1100" b="1" dirty="0"/>
                <a:t>Kaplan-Meier estimate</a:t>
              </a:r>
            </a:p>
          </p:txBody>
        </p:sp>
      </p:grpSp>
      <p:pic>
        <p:nvPicPr>
          <p:cNvPr id="37" name="Picture 3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667" y="5800625"/>
            <a:ext cx="2095793" cy="238158"/>
          </a:xfrm>
          <a:prstGeom prst="rect">
            <a:avLst/>
          </a:prstGeom>
        </p:spPr>
      </p:pic>
      <p:grpSp>
        <p:nvGrpSpPr>
          <p:cNvPr id="46" name="Group 45"/>
          <p:cNvGrpSpPr/>
          <p:nvPr/>
        </p:nvGrpSpPr>
        <p:grpSpPr>
          <a:xfrm>
            <a:off x="1818831" y="2998149"/>
            <a:ext cx="5936184" cy="3661471"/>
            <a:chOff x="1818831" y="2998149"/>
            <a:chExt cx="5936184" cy="3661471"/>
          </a:xfrm>
        </p:grpSpPr>
        <p:sp>
          <p:nvSpPr>
            <p:cNvPr id="31" name="Rectangle 30"/>
            <p:cNvSpPr/>
            <p:nvPr/>
          </p:nvSpPr>
          <p:spPr>
            <a:xfrm>
              <a:off x="1818831" y="2998149"/>
              <a:ext cx="3434810" cy="18800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6318429" y="4338086"/>
              <a:ext cx="1436586" cy="2321534"/>
              <a:chOff x="8830062" y="4093377"/>
              <a:chExt cx="1436586" cy="2321534"/>
            </a:xfrm>
          </p:grpSpPr>
          <p:grpSp>
            <p:nvGrpSpPr>
              <p:cNvPr id="29" name="Group 28"/>
              <p:cNvGrpSpPr/>
              <p:nvPr/>
            </p:nvGrpSpPr>
            <p:grpSpPr>
              <a:xfrm>
                <a:off x="8830062" y="4371745"/>
                <a:ext cx="1436586" cy="2043166"/>
                <a:chOff x="8830062" y="4371745"/>
                <a:chExt cx="1436586" cy="2043166"/>
              </a:xfrm>
            </p:grpSpPr>
            <p:pic>
              <p:nvPicPr>
                <p:cNvPr id="27" name="Picture 26"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4000" y="4371745"/>
                  <a:ext cx="1122648" cy="1766731"/>
                </a:xfrm>
                <a:prstGeom prst="rect">
                  <a:avLst/>
                </a:prstGeom>
                <a:ln>
                  <a:solidFill>
                    <a:schemeClr val="tx1"/>
                  </a:solidFill>
                </a:ln>
              </p:spPr>
            </p:pic>
            <p:sp>
              <p:nvSpPr>
                <p:cNvPr id="35" name="TextBox 34"/>
                <p:cNvSpPr txBox="1"/>
                <p:nvPr/>
              </p:nvSpPr>
              <p:spPr>
                <a:xfrm>
                  <a:off x="9306088" y="6168690"/>
                  <a:ext cx="631904" cy="246221"/>
                </a:xfrm>
                <a:prstGeom prst="rect">
                  <a:avLst/>
                </a:prstGeom>
                <a:noFill/>
              </p:spPr>
              <p:txBody>
                <a:bodyPr wrap="none" rtlCol="0">
                  <a:spAutoFit/>
                </a:bodyPr>
                <a:lstStyle/>
                <a:p>
                  <a:r>
                    <a:rPr lang="en-US" sz="1000" dirty="0"/>
                    <a:t>C-Index</a:t>
                  </a:r>
                </a:p>
              </p:txBody>
            </p:sp>
            <p:sp>
              <p:nvSpPr>
                <p:cNvPr id="36" name="TextBox 35"/>
                <p:cNvSpPr txBox="1"/>
                <p:nvPr/>
              </p:nvSpPr>
              <p:spPr>
                <a:xfrm rot="16200000">
                  <a:off x="8698135" y="4994822"/>
                  <a:ext cx="510076" cy="246221"/>
                </a:xfrm>
                <a:prstGeom prst="rect">
                  <a:avLst/>
                </a:prstGeom>
                <a:noFill/>
              </p:spPr>
              <p:txBody>
                <a:bodyPr wrap="none" rtlCol="0">
                  <a:spAutoFit/>
                </a:bodyPr>
                <a:lstStyle/>
                <a:p>
                  <a:r>
                    <a:rPr lang="en-US" sz="1000" dirty="0"/>
                    <a:t>Study</a:t>
                  </a:r>
                </a:p>
              </p:txBody>
            </p:sp>
          </p:grpSp>
          <p:sp>
            <p:nvSpPr>
              <p:cNvPr id="41" name="TextBox 40"/>
              <p:cNvSpPr txBox="1"/>
              <p:nvPr/>
            </p:nvSpPr>
            <p:spPr>
              <a:xfrm>
                <a:off x="9187719" y="4093377"/>
                <a:ext cx="912429" cy="261610"/>
              </a:xfrm>
              <a:prstGeom prst="rect">
                <a:avLst/>
              </a:prstGeom>
              <a:noFill/>
            </p:spPr>
            <p:txBody>
              <a:bodyPr wrap="none" rtlCol="0">
                <a:spAutoFit/>
              </a:bodyPr>
              <a:lstStyle/>
              <a:p>
                <a:r>
                  <a:rPr lang="en-US" sz="1100" b="1" dirty="0"/>
                  <a:t>Forest plot</a:t>
                </a:r>
              </a:p>
            </p:txBody>
          </p:sp>
        </p:grpSp>
        <p:cxnSp>
          <p:nvCxnSpPr>
            <p:cNvPr id="42" name="Straight Connector 41"/>
            <p:cNvCxnSpPr/>
            <p:nvPr/>
          </p:nvCxnSpPr>
          <p:spPr>
            <a:xfrm>
              <a:off x="1818831" y="3179036"/>
              <a:ext cx="4499598" cy="327919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48015" y="3186157"/>
              <a:ext cx="2401368" cy="11596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221792" y="6052739"/>
            <a:ext cx="2067214" cy="171474"/>
            <a:chOff x="221792" y="6052739"/>
            <a:chExt cx="2067214" cy="171474"/>
          </a:xfrm>
        </p:grpSpPr>
        <p:pic>
          <p:nvPicPr>
            <p:cNvPr id="48" name="Picture 4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792" y="6052739"/>
              <a:ext cx="2067214" cy="171474"/>
            </a:xfrm>
            <a:prstGeom prst="rect">
              <a:avLst/>
            </a:prstGeom>
          </p:spPr>
        </p:pic>
        <p:sp>
          <p:nvSpPr>
            <p:cNvPr id="49" name="Rectangle 48"/>
            <p:cNvSpPr/>
            <p:nvPr/>
          </p:nvSpPr>
          <p:spPr>
            <a:xfrm>
              <a:off x="238884" y="6069831"/>
              <a:ext cx="147542" cy="130539"/>
            </a:xfrm>
            <a:prstGeom prst="rect">
              <a:avLst/>
            </a:prstGeom>
            <a:noFill/>
            <a:ln w="412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a:t>Validation Statistics:</a:t>
            </a:r>
          </a:p>
          <a:p>
            <a:pPr algn="ctr"/>
            <a:r>
              <a:rPr lang="en-US" sz="1800" dirty="0"/>
              <a:t>14 Models in 10 Datasets</a:t>
            </a:r>
          </a:p>
        </p:txBody>
      </p:sp>
      <p:sp>
        <p:nvSpPr>
          <p:cNvPr id="45"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custDataLst>
      <p:tags r:id="rId1"/>
    </p:custDataLst>
    <p:extLst>
      <p:ext uri="{BB962C8B-B14F-4D97-AF65-F5344CB8AC3E}">
        <p14:creationId xmlns:p14="http://schemas.microsoft.com/office/powerpoint/2010/main" val="3113462174"/>
      </p:ext>
    </p:extLst>
  </p:cSld>
  <p:clrMapOvr>
    <a:masterClrMapping/>
  </p:clrMapOvr>
  <mc:AlternateContent xmlns:mc="http://schemas.openxmlformats.org/markup-compatibility/2006" xmlns:p14="http://schemas.microsoft.com/office/powerpoint/2010/main">
    <mc:Choice Requires="p14">
      <p:transition spd="slow" p14:dur="2000" advTm="166054"/>
    </mc:Choice>
    <mc:Fallback xmlns="">
      <p:transition spd="slow" advTm="166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Assessment of prognostic models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43917"/>
            <a:ext cx="8229600" cy="4038528"/>
          </a:xfrm>
        </p:spPr>
      </p:pic>
      <p:sp>
        <p:nvSpPr>
          <p:cNvPr id="4" name="Slide Number Placeholder 3"/>
          <p:cNvSpPr>
            <a:spLocks noGrp="1"/>
          </p:cNvSpPr>
          <p:nvPr>
            <p:ph type="sldNum" sz="quarter" idx="12"/>
          </p:nvPr>
        </p:nvSpPr>
        <p:spPr/>
        <p:txBody>
          <a:bodyPr/>
          <a:lstStyle/>
          <a:p>
            <a:fld id="{C71C242F-20BE-4F6C-ABA6-9DCC8641EF60}" type="slidenum">
              <a:rPr lang="en-US" smtClean="0"/>
              <a:pPr/>
              <a:t>11</a:t>
            </a:fld>
            <a:endParaRPr lang="en-US"/>
          </a:p>
        </p:txBody>
      </p:sp>
      <p:grpSp>
        <p:nvGrpSpPr>
          <p:cNvPr id="38" name="Group 37"/>
          <p:cNvGrpSpPr/>
          <p:nvPr/>
        </p:nvGrpSpPr>
        <p:grpSpPr>
          <a:xfrm>
            <a:off x="-7523" y="1753985"/>
            <a:ext cx="5100223" cy="4469464"/>
            <a:chOff x="-7523" y="1753985"/>
            <a:chExt cx="5100223" cy="4469464"/>
          </a:xfrm>
        </p:grpSpPr>
        <p:sp>
          <p:nvSpPr>
            <p:cNvPr id="39" name="TextBox 38"/>
            <p:cNvSpPr txBox="1"/>
            <p:nvPr/>
          </p:nvSpPr>
          <p:spPr>
            <a:xfrm>
              <a:off x="2044701" y="5854117"/>
              <a:ext cx="3047999" cy="369332"/>
            </a:xfrm>
            <a:prstGeom prst="rect">
              <a:avLst/>
            </a:prstGeom>
            <a:noFill/>
          </p:spPr>
          <p:txBody>
            <a:bodyPr wrap="square" rtlCol="0">
              <a:spAutoFit/>
            </a:bodyPr>
            <a:lstStyle/>
            <a:p>
              <a:pPr algn="ctr"/>
              <a:r>
                <a:rPr lang="en-US" sz="1800" dirty="0"/>
                <a:t>10 microarray datasets</a:t>
              </a:r>
            </a:p>
          </p:txBody>
        </p:sp>
        <p:sp>
          <p:nvSpPr>
            <p:cNvPr id="40" name="TextBox 39"/>
            <p:cNvSpPr txBox="1"/>
            <p:nvPr/>
          </p:nvSpPr>
          <p:spPr>
            <a:xfrm rot="16200000">
              <a:off x="-1339332" y="3337160"/>
              <a:ext cx="3047999" cy="369332"/>
            </a:xfrm>
            <a:prstGeom prst="rect">
              <a:avLst/>
            </a:prstGeom>
            <a:noFill/>
          </p:spPr>
          <p:txBody>
            <a:bodyPr wrap="square" rtlCol="0">
              <a:spAutoFit/>
            </a:bodyPr>
            <a:lstStyle/>
            <a:p>
              <a:pPr algn="ctr"/>
              <a:r>
                <a:rPr lang="en-US" sz="1800" dirty="0"/>
                <a:t>14 prognostic signatures</a:t>
              </a:r>
            </a:p>
          </p:txBody>
        </p:sp>
        <p:sp>
          <p:nvSpPr>
            <p:cNvPr id="49" name="Rectangle 48"/>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a:t>Validation Statistics:</a:t>
            </a:r>
          </a:p>
          <a:p>
            <a:pPr algn="ctr"/>
            <a:r>
              <a:rPr lang="en-US" sz="1800" dirty="0"/>
              <a:t>14 Models in 10 Datasets</a:t>
            </a:r>
          </a:p>
        </p:txBody>
      </p:sp>
      <p:sp>
        <p:nvSpPr>
          <p:cNvPr id="12"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1166575048"/>
      </p:ext>
    </p:extLst>
  </p:cSld>
  <p:clrMapOvr>
    <a:masterClrMapping/>
  </p:clrMapOvr>
  <mc:AlternateContent xmlns:mc="http://schemas.openxmlformats.org/markup-compatibility/2006" xmlns:p14="http://schemas.microsoft.com/office/powerpoint/2010/main">
    <mc:Choice Requires="p14">
      <p:transition spd="slow" p14:dur="2000" advTm="182474"/>
    </mc:Choice>
    <mc:Fallback xmlns="">
      <p:transition spd="slow" advTm="18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Assessment of prognostic models</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41717"/>
          <a:stretch/>
        </p:blipFill>
        <p:spPr>
          <a:xfrm>
            <a:off x="457200" y="1843917"/>
            <a:ext cx="4796443" cy="4038528"/>
          </a:xfrm>
        </p:spPr>
      </p:pic>
      <p:sp>
        <p:nvSpPr>
          <p:cNvPr id="4" name="Slide Number Placeholder 3"/>
          <p:cNvSpPr>
            <a:spLocks noGrp="1"/>
          </p:cNvSpPr>
          <p:nvPr>
            <p:ph type="sldNum" sz="quarter" idx="12"/>
          </p:nvPr>
        </p:nvSpPr>
        <p:spPr/>
        <p:txBody>
          <a:bodyPr/>
          <a:lstStyle/>
          <a:p>
            <a:fld id="{C71C242F-20BE-4F6C-ABA6-9DCC8641EF60}" type="slidenum">
              <a:rPr lang="en-US" smtClean="0"/>
              <a:pPr/>
              <a:t>12</a:t>
            </a:fld>
            <a:endParaRPr lang="en-US"/>
          </a:p>
        </p:txBody>
      </p:sp>
      <p:grpSp>
        <p:nvGrpSpPr>
          <p:cNvPr id="10" name="Group 9"/>
          <p:cNvGrpSpPr/>
          <p:nvPr/>
        </p:nvGrpSpPr>
        <p:grpSpPr>
          <a:xfrm>
            <a:off x="5253643" y="1753985"/>
            <a:ext cx="3566160" cy="4469464"/>
            <a:chOff x="5253643" y="1753985"/>
            <a:chExt cx="3566160" cy="4469464"/>
          </a:xfrm>
        </p:grpSpPr>
        <p:grpSp>
          <p:nvGrpSpPr>
            <p:cNvPr id="9" name="Group 8"/>
            <p:cNvGrpSpPr/>
            <p:nvPr/>
          </p:nvGrpSpPr>
          <p:grpSpPr>
            <a:xfrm>
              <a:off x="5253643" y="1753985"/>
              <a:ext cx="3566160" cy="3785062"/>
              <a:chOff x="5253643" y="1753985"/>
              <a:chExt cx="3566160" cy="3785062"/>
            </a:xfrm>
          </p:grpSpPr>
          <p:sp>
            <p:nvSpPr>
              <p:cNvPr id="3" name="Rectangle 2"/>
              <p:cNvSpPr/>
              <p:nvPr/>
            </p:nvSpPr>
            <p:spPr>
              <a:xfrm>
                <a:off x="5253643" y="1753985"/>
                <a:ext cx="3566160"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53643" y="3344486"/>
                <a:ext cx="1783079"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036722" y="4599696"/>
              <a:ext cx="1783079" cy="162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a:off x="7060406" y="4599696"/>
            <a:ext cx="16263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771650" y="1628775"/>
            <a:ext cx="7200553" cy="4010025"/>
            <a:chOff x="1771650" y="1628775"/>
            <a:chExt cx="7200553" cy="4010025"/>
          </a:xfrm>
        </p:grpSpPr>
        <p:grpSp>
          <p:nvGrpSpPr>
            <p:cNvPr id="23" name="Group 22"/>
            <p:cNvGrpSpPr/>
            <p:nvPr/>
          </p:nvGrpSpPr>
          <p:grpSpPr>
            <a:xfrm>
              <a:off x="1771650" y="1658735"/>
              <a:ext cx="7200553" cy="3980065"/>
              <a:chOff x="1771650" y="1658735"/>
              <a:chExt cx="7200553" cy="3980065"/>
            </a:xfrm>
          </p:grpSpPr>
          <p:sp>
            <p:nvSpPr>
              <p:cNvPr id="21" name="Rectangle 20"/>
              <p:cNvSpPr/>
              <p:nvPr/>
            </p:nvSpPr>
            <p:spPr>
              <a:xfrm>
                <a:off x="1771650" y="2057401"/>
                <a:ext cx="361950" cy="276225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06043" y="1658735"/>
                <a:ext cx="3566160" cy="398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396518" y="1628775"/>
              <a:ext cx="3575685" cy="3782797"/>
              <a:chOff x="5396518" y="1628775"/>
              <a:chExt cx="3575685" cy="3782797"/>
            </a:xfrm>
          </p:grpSpPr>
          <p:sp>
            <p:nvSpPr>
              <p:cNvPr id="25" name="Content Placeholder 4"/>
              <p:cNvSpPr txBox="1">
                <a:spLocks/>
              </p:cNvSpPr>
              <p:nvPr/>
            </p:nvSpPr>
            <p:spPr>
              <a:xfrm>
                <a:off x="5406043" y="1628775"/>
                <a:ext cx="3566160" cy="132343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a:t>Dressman</a:t>
                </a:r>
                <a:r>
                  <a:rPr lang="en-US" sz="1600" dirty="0"/>
                  <a:t> </a:t>
                </a:r>
                <a:r>
                  <a:rPr lang="en-US" sz="1600" i="1" dirty="0"/>
                  <a:t>et al. </a:t>
                </a:r>
                <a:r>
                  <a:rPr lang="en-US" sz="1600" dirty="0"/>
                  <a:t>J </a:t>
                </a:r>
                <a:r>
                  <a:rPr lang="en-US" sz="1600" dirty="0" err="1"/>
                  <a:t>Clin</a:t>
                </a:r>
                <a:r>
                  <a:rPr lang="en-US" sz="1600" dirty="0"/>
                  <a:t> </a:t>
                </a:r>
                <a:r>
                  <a:rPr lang="en-US" sz="1600" dirty="0" err="1"/>
                  <a:t>Oncol</a:t>
                </a:r>
                <a:r>
                  <a:rPr lang="en-US" sz="1600" dirty="0"/>
                  <a:t>. 2007 25(5):517-25.  </a:t>
                </a:r>
                <a:r>
                  <a:rPr lang="en-US" sz="1600" b="1" dirty="0"/>
                  <a:t>An integrated genomic-based approach to individualized treatment of patients with advanced-stage ovarian cancer.</a:t>
                </a:r>
              </a:p>
            </p:txBody>
          </p:sp>
          <p:sp>
            <p:nvSpPr>
              <p:cNvPr id="26" name="Content Placeholder 4"/>
              <p:cNvSpPr txBox="1">
                <a:spLocks/>
              </p:cNvSpPr>
              <p:nvPr/>
            </p:nvSpPr>
            <p:spPr>
              <a:xfrm>
                <a:off x="5396518" y="4826797"/>
                <a:ext cx="3566160" cy="58477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a:t>Dressman</a:t>
                </a:r>
                <a:r>
                  <a:rPr lang="en-US" sz="1600" dirty="0"/>
                  <a:t> </a:t>
                </a:r>
                <a:r>
                  <a:rPr lang="en-US" sz="1600" i="1" dirty="0"/>
                  <a:t>et al. </a:t>
                </a:r>
                <a:r>
                  <a:rPr lang="en-US" sz="1600" dirty="0"/>
                  <a:t>J </a:t>
                </a:r>
                <a:r>
                  <a:rPr lang="en-US" sz="1600" dirty="0" err="1"/>
                  <a:t>Clin</a:t>
                </a:r>
                <a:r>
                  <a:rPr lang="en-US" sz="1600" dirty="0"/>
                  <a:t> </a:t>
                </a:r>
                <a:r>
                  <a:rPr lang="en-US" sz="1600" dirty="0" err="1"/>
                  <a:t>Oncol</a:t>
                </a:r>
                <a:r>
                  <a:rPr lang="en-US" sz="1600" dirty="0"/>
                  <a:t>. 2012 30(6):678.  </a:t>
                </a:r>
                <a:r>
                  <a:rPr lang="en-US" sz="1600" b="1" dirty="0"/>
                  <a:t>Retraction.</a:t>
                </a:r>
              </a:p>
            </p:txBody>
          </p:sp>
          <p:sp>
            <p:nvSpPr>
              <p:cNvPr id="27" name="Content Placeholder 4"/>
              <p:cNvSpPr txBox="1">
                <a:spLocks/>
              </p:cNvSpPr>
              <p:nvPr/>
            </p:nvSpPr>
            <p:spPr>
              <a:xfrm>
                <a:off x="5396518" y="3227013"/>
                <a:ext cx="3566160" cy="137268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a:t>Baggerly</a:t>
                </a:r>
                <a:r>
                  <a:rPr lang="en-US" sz="1600" dirty="0"/>
                  <a:t> </a:t>
                </a:r>
                <a:r>
                  <a:rPr lang="en-US" sz="1600" i="1" dirty="0"/>
                  <a:t>et </a:t>
                </a:r>
                <a:r>
                  <a:rPr lang="en-US" sz="1600" dirty="0"/>
                  <a:t>al. J </a:t>
                </a:r>
                <a:r>
                  <a:rPr lang="en-US" sz="1600" dirty="0" err="1"/>
                  <a:t>Clin</a:t>
                </a:r>
                <a:r>
                  <a:rPr lang="en-US" sz="1600" dirty="0"/>
                  <a:t> </a:t>
                </a:r>
                <a:r>
                  <a:rPr lang="en-US" sz="1600" dirty="0" err="1"/>
                  <a:t>Oncol</a:t>
                </a:r>
                <a:r>
                  <a:rPr lang="en-US" sz="1600" dirty="0"/>
                  <a:t>. 2008 26(7):1186-7.  </a:t>
                </a:r>
                <a:r>
                  <a:rPr lang="en-US" sz="1600" b="1" dirty="0"/>
                  <a:t>Run batch effects potentially compromise the usefulness of genomic signatures for ovarian cancer.</a:t>
                </a:r>
              </a:p>
            </p:txBody>
          </p:sp>
        </p:grpSp>
      </p:grpSp>
      <p:grpSp>
        <p:nvGrpSpPr>
          <p:cNvPr id="38" name="Group 37"/>
          <p:cNvGrpSpPr/>
          <p:nvPr/>
        </p:nvGrpSpPr>
        <p:grpSpPr>
          <a:xfrm>
            <a:off x="-7523" y="1753985"/>
            <a:ext cx="5100223" cy="4469464"/>
            <a:chOff x="-7523" y="1753985"/>
            <a:chExt cx="5100223" cy="4469464"/>
          </a:xfrm>
        </p:grpSpPr>
        <p:sp>
          <p:nvSpPr>
            <p:cNvPr id="39" name="TextBox 38"/>
            <p:cNvSpPr txBox="1"/>
            <p:nvPr/>
          </p:nvSpPr>
          <p:spPr>
            <a:xfrm>
              <a:off x="2044701" y="5854117"/>
              <a:ext cx="3047999" cy="369332"/>
            </a:xfrm>
            <a:prstGeom prst="rect">
              <a:avLst/>
            </a:prstGeom>
            <a:noFill/>
          </p:spPr>
          <p:txBody>
            <a:bodyPr wrap="square" rtlCol="0">
              <a:spAutoFit/>
            </a:bodyPr>
            <a:lstStyle/>
            <a:p>
              <a:pPr algn="ctr"/>
              <a:r>
                <a:rPr lang="en-US" sz="1800" dirty="0"/>
                <a:t>10 microarray datasets</a:t>
              </a:r>
            </a:p>
          </p:txBody>
        </p:sp>
        <p:sp>
          <p:nvSpPr>
            <p:cNvPr id="40" name="TextBox 39"/>
            <p:cNvSpPr txBox="1"/>
            <p:nvPr/>
          </p:nvSpPr>
          <p:spPr>
            <a:xfrm rot="16200000">
              <a:off x="-1339332" y="3337160"/>
              <a:ext cx="3047999" cy="369332"/>
            </a:xfrm>
            <a:prstGeom prst="rect">
              <a:avLst/>
            </a:prstGeom>
            <a:noFill/>
          </p:spPr>
          <p:txBody>
            <a:bodyPr wrap="square" rtlCol="0">
              <a:spAutoFit/>
            </a:bodyPr>
            <a:lstStyle/>
            <a:p>
              <a:pPr algn="ctr"/>
              <a:r>
                <a:rPr lang="en-US" sz="1800" dirty="0"/>
                <a:t>14 prognostic signatures</a:t>
              </a:r>
            </a:p>
          </p:txBody>
        </p:sp>
        <p:sp>
          <p:nvSpPr>
            <p:cNvPr id="49" name="Rectangle 48"/>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a:t>Validation Statistics:</a:t>
            </a:r>
          </a:p>
          <a:p>
            <a:pPr algn="ctr"/>
            <a:r>
              <a:rPr lang="en-US" sz="1800" dirty="0"/>
              <a:t>14 Models in 10 Datasets</a:t>
            </a:r>
          </a:p>
        </p:txBody>
      </p:sp>
      <p:sp>
        <p:nvSpPr>
          <p:cNvPr id="30"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2545792858"/>
      </p:ext>
    </p:extLst>
  </p:cSld>
  <p:clrMapOvr>
    <a:masterClrMapping/>
  </p:clrMapOvr>
  <mc:AlternateContent xmlns:mc="http://schemas.openxmlformats.org/markup-compatibility/2006" xmlns:p14="http://schemas.microsoft.com/office/powerpoint/2010/main">
    <mc:Choice Requires="p14">
      <p:transition spd="slow" p14:dur="2000" advTm="401"/>
    </mc:Choice>
    <mc:Fallback xmlns="">
      <p:transition spd="slow" advTm="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Magnitude of batch effect is not as important as confounding</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13</a:t>
            </a:fld>
            <a:endParaRPr lang="en-US"/>
          </a:p>
        </p:txBody>
      </p:sp>
      <p:pic>
        <p:nvPicPr>
          <p:cNvPr id="5" name="Picture 4"/>
          <p:cNvPicPr>
            <a:picLocks noChangeAspect="1"/>
          </p:cNvPicPr>
          <p:nvPr/>
        </p:nvPicPr>
        <p:blipFill>
          <a:blip r:embed="rId2"/>
          <a:stretch>
            <a:fillRect/>
          </a:stretch>
        </p:blipFill>
        <p:spPr>
          <a:xfrm>
            <a:off x="431122" y="1789442"/>
            <a:ext cx="5199641" cy="5068558"/>
          </a:xfrm>
          <a:prstGeom prst="rect">
            <a:avLst/>
          </a:prstGeom>
        </p:spPr>
      </p:pic>
      <p:sp>
        <p:nvSpPr>
          <p:cNvPr id="6" name="TextBox 5"/>
          <p:cNvSpPr txBox="1"/>
          <p:nvPr/>
        </p:nvSpPr>
        <p:spPr>
          <a:xfrm>
            <a:off x="6050075" y="2300475"/>
            <a:ext cx="2911225" cy="3416320"/>
          </a:xfrm>
          <a:prstGeom prst="rect">
            <a:avLst/>
          </a:prstGeom>
          <a:noFill/>
        </p:spPr>
        <p:txBody>
          <a:bodyPr wrap="square" rtlCol="0">
            <a:spAutoFit/>
          </a:bodyPr>
          <a:lstStyle/>
          <a:p>
            <a:r>
              <a:rPr lang="en-US" dirty="0"/>
              <a:t>Histograms shows F-statistic for ANOVA between expression and batch for each gene</a:t>
            </a:r>
          </a:p>
          <a:p>
            <a:endParaRPr lang="en-US" dirty="0"/>
          </a:p>
          <a:p>
            <a:r>
              <a:rPr lang="en-US" dirty="0"/>
              <a:t>The most important batch effects seen were the smallest</a:t>
            </a:r>
          </a:p>
        </p:txBody>
      </p:sp>
    </p:spTree>
    <p:extLst>
      <p:ext uri="{BB962C8B-B14F-4D97-AF65-F5344CB8AC3E}">
        <p14:creationId xmlns:p14="http://schemas.microsoft.com/office/powerpoint/2010/main" val="16739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Heterogeneity </a:t>
            </a:r>
            <a:r>
              <a:rPr lang="en-US" dirty="0"/>
              <a:t>not a major factor in comparative meta-analysis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14</a:t>
            </a:fld>
            <a:endParaRPr lang="en-US"/>
          </a:p>
        </p:txBody>
      </p:sp>
      <p:pic>
        <p:nvPicPr>
          <p:cNvPr id="5" name="Picture 4" descr="Supplemental Figure S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6901" y="1539875"/>
            <a:ext cx="4619248" cy="4721034"/>
          </a:xfrm>
          <a:prstGeom prst="rect">
            <a:avLst/>
          </a:prstGeom>
        </p:spPr>
      </p:pic>
      <p:sp>
        <p:nvSpPr>
          <p:cNvPr id="6"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493291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Influence of validation </a:t>
            </a:r>
            <a:r>
              <a:rPr lang="en-US"/>
              <a:t>set choice</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15</a:t>
            </a:fld>
            <a:endParaRPr lang="en-US"/>
          </a:p>
        </p:txBody>
      </p:sp>
      <p:pic>
        <p:nvPicPr>
          <p:cNvPr id="5" name="Picture 4" descr="Figure_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478097"/>
            <a:ext cx="6161532" cy="5149596"/>
          </a:xfrm>
          <a:prstGeom prst="rect">
            <a:avLst/>
          </a:prstGeom>
        </p:spPr>
      </p:pic>
      <p:sp>
        <p:nvSpPr>
          <p:cNvPr id="6"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181349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of gene signatures</a:t>
            </a:r>
            <a:br>
              <a:rPr lang="en-US" dirty="0"/>
            </a:br>
            <a:r>
              <a:rPr lang="en-US" dirty="0"/>
              <a:t>(not models)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16</a:t>
            </a:fld>
            <a:endParaRPr lang="en-US"/>
          </a:p>
        </p:txBody>
      </p:sp>
      <p:sp>
        <p:nvSpPr>
          <p:cNvPr id="10" name="Content Placeholder 9"/>
          <p:cNvSpPr>
            <a:spLocks noGrp="1"/>
          </p:cNvSpPr>
          <p:nvPr>
            <p:ph idx="1"/>
          </p:nvPr>
        </p:nvSpPr>
        <p:spPr/>
        <p:txBody>
          <a:bodyPr>
            <a:normAutofit/>
          </a:bodyPr>
          <a:lstStyle/>
          <a:p>
            <a:r>
              <a:rPr lang="en-US" dirty="0"/>
              <a:t>Start with a signature defined as a list of genes</a:t>
            </a:r>
          </a:p>
          <a:p>
            <a:r>
              <a:rPr lang="en-US" dirty="0"/>
              <a:t>Fit a simple prediction algorithm (β = ±1)</a:t>
            </a:r>
          </a:p>
          <a:p>
            <a:r>
              <a:rPr lang="en-US" dirty="0"/>
              <a:t>Compute “leave-one-in” matrix of C-statistics</a:t>
            </a:r>
          </a:p>
          <a:p>
            <a:r>
              <a:rPr lang="en-US" dirty="0"/>
              <a:t>Repeat with random gene sets</a:t>
            </a:r>
          </a:p>
        </p:txBody>
      </p:sp>
      <p:sp>
        <p:nvSpPr>
          <p:cNvPr id="8" name="TextBox 7"/>
          <p:cNvSpPr txBox="1"/>
          <p:nvPr/>
        </p:nvSpPr>
        <p:spPr>
          <a:xfrm>
            <a:off x="783228" y="5281479"/>
            <a:ext cx="1492716" cy="461665"/>
          </a:xfrm>
          <a:prstGeom prst="rect">
            <a:avLst/>
          </a:prstGeom>
          <a:noFill/>
        </p:spPr>
        <p:txBody>
          <a:bodyPr wrap="none" rtlCol="0">
            <a:spAutoFit/>
          </a:bodyPr>
          <a:lstStyle/>
          <a:p>
            <a:r>
              <a:rPr lang="en-US" dirty="0">
                <a:latin typeface="+mn-lt"/>
              </a:rPr>
              <a:t>Iteration #</a:t>
            </a:r>
          </a:p>
        </p:txBody>
      </p:sp>
      <p:sp>
        <p:nvSpPr>
          <p:cNvPr id="9" name="TextBox 8"/>
          <p:cNvSpPr txBox="1"/>
          <p:nvPr/>
        </p:nvSpPr>
        <p:spPr>
          <a:xfrm>
            <a:off x="3753757" y="4041450"/>
            <a:ext cx="1377300" cy="461665"/>
          </a:xfrm>
          <a:prstGeom prst="rect">
            <a:avLst/>
          </a:prstGeom>
          <a:noFill/>
        </p:spPr>
        <p:txBody>
          <a:bodyPr wrap="none" rtlCol="0">
            <a:spAutoFit/>
          </a:bodyPr>
          <a:lstStyle/>
          <a:p>
            <a:r>
              <a:rPr lang="en-US" dirty="0">
                <a:latin typeface="+mn-lt"/>
              </a:rPr>
              <a:t>Dataset #</a:t>
            </a:r>
          </a:p>
        </p:txBody>
      </p:sp>
      <p:graphicFrame>
        <p:nvGraphicFramePr>
          <p:cNvPr id="11" name="Table 10"/>
          <p:cNvGraphicFramePr>
            <a:graphicFrameLocks noGrp="1"/>
          </p:cNvGraphicFramePr>
          <p:nvPr>
            <p:extLst>
              <p:ext uri="{D42A27DB-BD31-4B8C-83A1-F6EECF244321}">
                <p14:modId xmlns:p14="http://schemas.microsoft.com/office/powerpoint/2010/main" val="439365839"/>
              </p:ext>
            </p:extLst>
          </p:nvPr>
        </p:nvGraphicFramePr>
        <p:xfrm>
          <a:off x="2481272" y="4503115"/>
          <a:ext cx="4185971" cy="2018392"/>
        </p:xfrm>
        <a:graphic>
          <a:graphicData uri="http://schemas.openxmlformats.org/drawingml/2006/table">
            <a:tbl>
              <a:tblPr firstRow="1" bandRow="1"/>
              <a:tblGrid>
                <a:gridCol w="502796">
                  <a:extLst>
                    <a:ext uri="{9D8B030D-6E8A-4147-A177-3AD203B41FA5}">
                      <a16:colId xmlns:a16="http://schemas.microsoft.com/office/drawing/2014/main" val="20000"/>
                    </a:ext>
                  </a:extLst>
                </a:gridCol>
                <a:gridCol w="736635">
                  <a:extLst>
                    <a:ext uri="{9D8B030D-6E8A-4147-A177-3AD203B41FA5}">
                      <a16:colId xmlns:a16="http://schemas.microsoft.com/office/drawing/2014/main" val="20001"/>
                    </a:ext>
                  </a:extLst>
                </a:gridCol>
                <a:gridCol w="736635">
                  <a:extLst>
                    <a:ext uri="{9D8B030D-6E8A-4147-A177-3AD203B41FA5}">
                      <a16:colId xmlns:a16="http://schemas.microsoft.com/office/drawing/2014/main" val="20002"/>
                    </a:ext>
                  </a:extLst>
                </a:gridCol>
                <a:gridCol w="736635">
                  <a:extLst>
                    <a:ext uri="{9D8B030D-6E8A-4147-A177-3AD203B41FA5}">
                      <a16:colId xmlns:a16="http://schemas.microsoft.com/office/drawing/2014/main" val="20003"/>
                    </a:ext>
                  </a:extLst>
                </a:gridCol>
                <a:gridCol w="736635">
                  <a:extLst>
                    <a:ext uri="{9D8B030D-6E8A-4147-A177-3AD203B41FA5}">
                      <a16:colId xmlns:a16="http://schemas.microsoft.com/office/drawing/2014/main" val="20004"/>
                    </a:ext>
                  </a:extLst>
                </a:gridCol>
                <a:gridCol w="736635">
                  <a:extLst>
                    <a:ext uri="{9D8B030D-6E8A-4147-A177-3AD203B41FA5}">
                      <a16:colId xmlns:a16="http://schemas.microsoft.com/office/drawing/2014/main" val="20005"/>
                    </a:ext>
                  </a:extLst>
                </a:gridCol>
              </a:tblGrid>
              <a:tr h="276398">
                <a:tc>
                  <a:txBody>
                    <a:bodyPr/>
                    <a:lstStyle/>
                    <a:p>
                      <a:pPr algn="ctr"/>
                      <a:endParaRPr lang="en-US" sz="1500" b="1" dirty="0"/>
                    </a:p>
                  </a:txBody>
                  <a:tcPr marL="76541" marR="76541" marT="38271" marB="38271" anchor="ctr">
                    <a:noFill/>
                  </a:tcPr>
                </a:tc>
                <a:tc>
                  <a:txBody>
                    <a:bodyPr/>
                    <a:lstStyle/>
                    <a:p>
                      <a:pPr algn="ctr"/>
                      <a:r>
                        <a:rPr lang="en-US" sz="1500" b="0" dirty="0"/>
                        <a:t>1</a:t>
                      </a:r>
                    </a:p>
                  </a:txBody>
                  <a:tcPr marL="76541" marR="76541" marT="38271" marB="38271" anchor="ctr">
                    <a:noFill/>
                  </a:tcPr>
                </a:tc>
                <a:tc>
                  <a:txBody>
                    <a:bodyPr/>
                    <a:lstStyle/>
                    <a:p>
                      <a:pPr algn="ctr"/>
                      <a:r>
                        <a:rPr lang="en-US" sz="1500" b="0" dirty="0"/>
                        <a:t>2</a:t>
                      </a:r>
                    </a:p>
                  </a:txBody>
                  <a:tcPr marL="76541" marR="76541" marT="38271" marB="38271" anchor="ctr">
                    <a:noFill/>
                  </a:tcPr>
                </a:tc>
                <a:tc>
                  <a:txBody>
                    <a:bodyPr/>
                    <a:lstStyle/>
                    <a:p>
                      <a:pPr algn="ctr"/>
                      <a:r>
                        <a:rPr lang="en-US" sz="1500" b="0" dirty="0"/>
                        <a:t>3</a:t>
                      </a:r>
                    </a:p>
                  </a:txBody>
                  <a:tcPr marL="76541" marR="76541" marT="38271" marB="38271" anchor="ctr">
                    <a:noFill/>
                  </a:tcPr>
                </a:tc>
                <a:tc>
                  <a:txBody>
                    <a:bodyPr/>
                    <a:lstStyle/>
                    <a:p>
                      <a:pPr algn="ctr"/>
                      <a:r>
                        <a:rPr lang="en-US" sz="1500" b="0" dirty="0"/>
                        <a:t>4</a:t>
                      </a:r>
                    </a:p>
                  </a:txBody>
                  <a:tcPr marL="76541" marR="76541" marT="38271" marB="38271" anchor="ctr">
                    <a:noFill/>
                  </a:tcPr>
                </a:tc>
                <a:tc>
                  <a:txBody>
                    <a:bodyPr/>
                    <a:lstStyle/>
                    <a:p>
                      <a:pPr algn="ctr"/>
                      <a:r>
                        <a:rPr lang="en-US" sz="1500" b="0" dirty="0"/>
                        <a:t>5</a:t>
                      </a:r>
                    </a:p>
                  </a:txBody>
                  <a:tcPr marL="76541" marR="76541" marT="38271" marB="38271" anchor="ctr">
                    <a:noFill/>
                  </a:tcPr>
                </a:tc>
                <a:extLst>
                  <a:ext uri="{0D108BD9-81ED-4DB2-BD59-A6C34878D82A}">
                    <a16:rowId xmlns:a16="http://schemas.microsoft.com/office/drawing/2014/main" val="10000"/>
                  </a:ext>
                </a:extLst>
              </a:tr>
              <a:tr h="342650">
                <a:tc>
                  <a:txBody>
                    <a:bodyPr/>
                    <a:lstStyle/>
                    <a:p>
                      <a:pPr algn="ctr"/>
                      <a:r>
                        <a:rPr lang="en-US" sz="1500" b="0" dirty="0"/>
                        <a:t>1</a:t>
                      </a:r>
                    </a:p>
                  </a:txBody>
                  <a:tcPr marL="76541" marR="76541" marT="38271" marB="38271" anchor="ctr">
                    <a:solidFill>
                      <a:srgbClr val="FFFFFF"/>
                    </a:solidFill>
                  </a:tcPr>
                </a:tc>
                <a:tc>
                  <a:txBody>
                    <a:bodyPr/>
                    <a:lstStyle/>
                    <a:p>
                      <a:pPr algn="ctr"/>
                      <a:r>
                        <a:rPr lang="en-US" sz="1500" b="1" dirty="0"/>
                        <a:t>TRAIN</a:t>
                      </a:r>
                    </a:p>
                  </a:txBody>
                  <a:tcPr marL="76541" marR="76541" marT="38271" marB="38271" anchor="ctr">
                    <a:solidFill>
                      <a:schemeClr val="accent2"/>
                    </a:solidFill>
                  </a:tcPr>
                </a:tc>
                <a:tc>
                  <a:txBody>
                    <a:bodyPr/>
                    <a:lstStyle/>
                    <a:p>
                      <a:pPr algn="ctr"/>
                      <a:r>
                        <a:rPr lang="en-US" sz="1500" b="0" dirty="0"/>
                        <a:t>TEST</a:t>
                      </a:r>
                      <a:endParaRPr lang="en-US" sz="1500" b="0" baseline="-25000" dirty="0"/>
                    </a:p>
                  </a:txBody>
                  <a:tcPr marL="76541" marR="76541" marT="38271" marB="38271"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t>TEST</a:t>
                      </a:r>
                      <a:endParaRPr lang="en-US" sz="1500" b="0" baseline="-25000" dirty="0"/>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1"/>
                  </a:ext>
                </a:extLst>
              </a:tr>
              <a:tr h="342650">
                <a:tc>
                  <a:txBody>
                    <a:bodyPr/>
                    <a:lstStyle/>
                    <a:p>
                      <a:pPr algn="ctr"/>
                      <a:r>
                        <a:rPr lang="en-US" sz="1500" b="0" dirty="0"/>
                        <a:t>2</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t>TRAIN</a:t>
                      </a:r>
                    </a:p>
                  </a:txBody>
                  <a:tcPr marL="76541" marR="76541" marT="38271" marB="38271" anchor="ctr">
                    <a:solidFill>
                      <a:schemeClr val="accent2"/>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2"/>
                  </a:ext>
                </a:extLst>
              </a:tr>
              <a:tr h="342650">
                <a:tc>
                  <a:txBody>
                    <a:bodyPr/>
                    <a:lstStyle/>
                    <a:p>
                      <a:pPr algn="ctr"/>
                      <a:r>
                        <a:rPr lang="en-US" sz="1500" b="0" dirty="0"/>
                        <a:t>3</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1" dirty="0"/>
                        <a:t>TRAIN</a:t>
                      </a:r>
                    </a:p>
                  </a:txBody>
                  <a:tcPr marL="76541" marR="76541" marT="38271" marB="38271" anchor="ctr">
                    <a:solidFill>
                      <a:srgbClr val="C0504D"/>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3"/>
                  </a:ext>
                </a:extLst>
              </a:tr>
              <a:tr h="342650">
                <a:tc>
                  <a:txBody>
                    <a:bodyPr/>
                    <a:lstStyle/>
                    <a:p>
                      <a:pPr algn="ctr"/>
                      <a:r>
                        <a:rPr lang="en-US" sz="1500" b="0" dirty="0"/>
                        <a:t>4</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1" dirty="0"/>
                        <a:t>TRAIN</a:t>
                      </a:r>
                    </a:p>
                  </a:txBody>
                  <a:tcPr marL="76541" marR="76541" marT="38271" marB="38271" anchor="ctr">
                    <a:solidFill>
                      <a:srgbClr val="C0504D"/>
                    </a:solidFill>
                  </a:tcPr>
                </a:tc>
                <a:tc>
                  <a:txBody>
                    <a:bodyPr/>
                    <a:lstStyle/>
                    <a:p>
                      <a:pPr algn="ctr"/>
                      <a:r>
                        <a:rPr lang="en-US" sz="1500" b="0"/>
                        <a:t>TEST</a:t>
                      </a:r>
                      <a:endParaRPr lang="en-US" sz="1500" b="0" dirty="0"/>
                    </a:p>
                  </a:txBody>
                  <a:tcPr marL="76541" marR="76541" marT="38271" marB="38271" anchor="ctr">
                    <a:solidFill>
                      <a:schemeClr val="accent3">
                        <a:lumMod val="40000"/>
                        <a:lumOff val="60000"/>
                      </a:schemeClr>
                    </a:solidFill>
                  </a:tcPr>
                </a:tc>
                <a:extLst>
                  <a:ext uri="{0D108BD9-81ED-4DB2-BD59-A6C34878D82A}">
                    <a16:rowId xmlns:a16="http://schemas.microsoft.com/office/drawing/2014/main" val="10004"/>
                  </a:ext>
                </a:extLst>
              </a:tr>
              <a:tr h="342650">
                <a:tc>
                  <a:txBody>
                    <a:bodyPr/>
                    <a:lstStyle/>
                    <a:p>
                      <a:pPr algn="ctr"/>
                      <a:r>
                        <a:rPr lang="en-US" sz="1500" b="0" dirty="0"/>
                        <a:t>5</a:t>
                      </a:r>
                    </a:p>
                  </a:txBody>
                  <a:tcPr marL="76541" marR="76541" marT="38271" marB="38271" anchor="ctr">
                    <a:solidFill>
                      <a:srgbClr val="FFFFFF"/>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0" dirty="0"/>
                        <a:t>TEST</a:t>
                      </a:r>
                    </a:p>
                  </a:txBody>
                  <a:tcPr marL="76541" marR="76541" marT="38271" marB="38271" anchor="ctr">
                    <a:solidFill>
                      <a:schemeClr val="accent3">
                        <a:lumMod val="40000"/>
                        <a:lumOff val="60000"/>
                      </a:schemeClr>
                    </a:solidFill>
                  </a:tcPr>
                </a:tc>
                <a:tc>
                  <a:txBody>
                    <a:bodyPr/>
                    <a:lstStyle/>
                    <a:p>
                      <a:pPr algn="ctr"/>
                      <a:r>
                        <a:rPr lang="en-US" sz="1500" b="1" dirty="0"/>
                        <a:t>TRAIN</a:t>
                      </a:r>
                    </a:p>
                  </a:txBody>
                  <a:tcPr marL="76541" marR="76541" marT="38271" marB="38271" anchor="ctr">
                    <a:solidFill>
                      <a:srgbClr val="C0504D"/>
                    </a:solidFill>
                  </a:tcPr>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8E9B661F-0604-6646-ABB8-567A87692E8E}"/>
              </a:ext>
            </a:extLst>
          </p:cNvPr>
          <p:cNvSpPr txBox="1"/>
          <p:nvPr/>
        </p:nvSpPr>
        <p:spPr>
          <a:xfrm>
            <a:off x="7162024" y="5281478"/>
            <a:ext cx="1524776" cy="461665"/>
          </a:xfrm>
          <a:prstGeom prst="rect">
            <a:avLst/>
          </a:prstGeom>
          <a:noFill/>
        </p:spPr>
        <p:txBody>
          <a:bodyPr wrap="none" rtlCol="0">
            <a:spAutoFit/>
          </a:bodyPr>
          <a:lstStyle/>
          <a:p>
            <a:r>
              <a:rPr lang="en-US" dirty="0"/>
              <a:t>“Z-matrix”</a:t>
            </a:r>
          </a:p>
        </p:txBody>
      </p:sp>
    </p:spTree>
    <p:custDataLst>
      <p:tags r:id="rId1"/>
    </p:custDataLst>
    <p:extLst>
      <p:ext uri="{BB962C8B-B14F-4D97-AF65-F5344CB8AC3E}">
        <p14:creationId xmlns:p14="http://schemas.microsoft.com/office/powerpoint/2010/main" val="2797484373"/>
      </p:ext>
    </p:extLst>
  </p:cSld>
  <p:clrMapOvr>
    <a:masterClrMapping/>
  </p:clrMapOvr>
  <mc:AlternateContent xmlns:mc="http://schemas.openxmlformats.org/markup-compatibility/2006" xmlns:p14="http://schemas.microsoft.com/office/powerpoint/2010/main">
    <mc:Choice Requires="p14">
      <p:transition spd="slow" p14:dur="2000" advTm="201010"/>
    </mc:Choice>
    <mc:Fallback xmlns="">
      <p:transition spd="slow" advTm="201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Assessment of gene signatures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6044" y="1830705"/>
            <a:ext cx="4624813" cy="4525963"/>
          </a:xfrm>
        </p:spPr>
      </p:pic>
      <p:sp>
        <p:nvSpPr>
          <p:cNvPr id="4" name="Slide Number Placeholder 3"/>
          <p:cNvSpPr>
            <a:spLocks noGrp="1"/>
          </p:cNvSpPr>
          <p:nvPr>
            <p:ph type="sldNum" sz="quarter" idx="12"/>
          </p:nvPr>
        </p:nvSpPr>
        <p:spPr/>
        <p:txBody>
          <a:bodyPr/>
          <a:lstStyle/>
          <a:p>
            <a:fld id="{C71C242F-20BE-4F6C-ABA6-9DCC8641EF60}" type="slidenum">
              <a:rPr lang="en-US" smtClean="0"/>
              <a:pPr/>
              <a:t>17</a:t>
            </a:fld>
            <a:endParaRPr lang="en-US"/>
          </a:p>
        </p:txBody>
      </p:sp>
      <p:grpSp>
        <p:nvGrpSpPr>
          <p:cNvPr id="8" name="Group 7"/>
          <p:cNvGrpSpPr/>
          <p:nvPr/>
        </p:nvGrpSpPr>
        <p:grpSpPr>
          <a:xfrm>
            <a:off x="4663440" y="2164080"/>
            <a:ext cx="4130041" cy="1938992"/>
            <a:chOff x="4663440" y="2164080"/>
            <a:chExt cx="4130041" cy="1938992"/>
          </a:xfrm>
        </p:grpSpPr>
        <p:sp>
          <p:nvSpPr>
            <p:cNvPr id="3" name="TextBox 2"/>
            <p:cNvSpPr txBox="1"/>
            <p:nvPr/>
          </p:nvSpPr>
          <p:spPr>
            <a:xfrm>
              <a:off x="5440681" y="2164080"/>
              <a:ext cx="3352800" cy="1938992"/>
            </a:xfrm>
            <a:prstGeom prst="rect">
              <a:avLst/>
            </a:prstGeom>
            <a:noFill/>
          </p:spPr>
          <p:txBody>
            <a:bodyPr wrap="square" rtlCol="0">
              <a:spAutoFit/>
            </a:bodyPr>
            <a:lstStyle/>
            <a:p>
              <a:r>
                <a:rPr lang="en-US" dirty="0">
                  <a:latin typeface="+mn-lt"/>
                </a:rPr>
                <a:t>About half of gene signatures provide prognostic “value added” over 97.5% of gene random signatures</a:t>
              </a:r>
            </a:p>
          </p:txBody>
        </p:sp>
        <p:cxnSp>
          <p:nvCxnSpPr>
            <p:cNvPr id="7" name="Straight Arrow Connector 6"/>
            <p:cNvCxnSpPr/>
            <p:nvPr/>
          </p:nvCxnSpPr>
          <p:spPr>
            <a:xfrm flipH="1">
              <a:off x="4663440" y="2438400"/>
              <a:ext cx="77724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1041763" y="654592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2937018524"/>
      </p:ext>
    </p:extLst>
  </p:cSld>
  <p:clrMapOvr>
    <a:masterClrMapping/>
  </p:clrMapOvr>
  <mc:AlternateContent xmlns:mc="http://schemas.openxmlformats.org/markup-compatibility/2006" xmlns:p14="http://schemas.microsoft.com/office/powerpoint/2010/main">
    <mc:Choice Requires="p14">
      <p:transition spd="slow" p14:dur="2000" advTm="109862"/>
    </mc:Choice>
    <mc:Fallback xmlns="">
      <p:transition spd="slow" advTm="1098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Simulating realistic ensembles of independent datasets</a:t>
            </a:r>
          </a:p>
        </p:txBody>
      </p:sp>
      <p:sp>
        <p:nvSpPr>
          <p:cNvPr id="3" name="Content Placeholder 2">
            <a:extLst>
              <a:ext uri="{FF2B5EF4-FFF2-40B4-BE49-F238E27FC236}">
                <a16:creationId xmlns:a16="http://schemas.microsoft.com/office/drawing/2014/main" id="{31A5B24E-DDB8-6647-9157-18582C516F40}"/>
              </a:ext>
            </a:extLst>
          </p:cNvPr>
          <p:cNvSpPr>
            <a:spLocks noGrp="1"/>
          </p:cNvSpPr>
          <p:nvPr>
            <p:ph idx="1"/>
          </p:nvPr>
        </p:nvSpPr>
        <p:spPr>
          <a:xfrm>
            <a:off x="457200" y="1600201"/>
            <a:ext cx="8407400" cy="3073400"/>
          </a:xfrm>
        </p:spPr>
        <p:txBody>
          <a:bodyPr>
            <a:normAutofit lnSpcReduction="10000"/>
          </a:bodyPr>
          <a:lstStyle/>
          <a:p>
            <a:pPr marL="514350" indent="-514350">
              <a:buFont typeface="+mj-lt"/>
              <a:buAutoNum type="arabicPeriod"/>
            </a:pPr>
            <a:r>
              <a:rPr lang="en-US" dirty="0"/>
              <a:t>Fit a “true model” to each of </a:t>
            </a:r>
            <a:r>
              <a:rPr lang="en-US" dirty="0" err="1"/>
              <a:t>i</a:t>
            </a:r>
            <a:r>
              <a:rPr lang="en-US" dirty="0"/>
              <a:t>=1, …, I datasets, including clinical covariates</a:t>
            </a:r>
          </a:p>
          <a:p>
            <a:pPr marL="514350" indent="-514350">
              <a:buFont typeface="+mj-lt"/>
              <a:buAutoNum type="arabicPeriod"/>
            </a:pPr>
            <a:r>
              <a:rPr lang="en-US" dirty="0"/>
              <a:t>For b= 1, ... ,B= 1000 iterations:</a:t>
            </a:r>
          </a:p>
          <a:p>
            <a:pPr marL="971550" lvl="1" indent="-514350">
              <a:buFont typeface="+mj-lt"/>
              <a:buAutoNum type="alphaLcParenR"/>
            </a:pPr>
            <a:r>
              <a:rPr lang="en-US" dirty="0"/>
              <a:t>re-sample I datasets with replacement</a:t>
            </a:r>
          </a:p>
          <a:p>
            <a:pPr marL="971550" lvl="1" indent="-514350">
              <a:buFont typeface="+mj-lt"/>
              <a:buAutoNum type="alphaLcParenR"/>
            </a:pPr>
            <a:r>
              <a:rPr lang="en-US" dirty="0"/>
              <a:t>re-sample N patients with replacement from each</a:t>
            </a:r>
          </a:p>
          <a:p>
            <a:pPr marL="971550" lvl="1" indent="-514350">
              <a:buFont typeface="+mj-lt"/>
              <a:buAutoNum type="alphaLcParenR"/>
            </a:pPr>
            <a:r>
              <a:rPr lang="en-US" dirty="0"/>
              <a:t>simulate outcome labels from “true model”</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18</a:t>
            </a:fld>
            <a:endParaRPr lang="en-US"/>
          </a:p>
        </p:txBody>
      </p:sp>
      <p:grpSp>
        <p:nvGrpSpPr>
          <p:cNvPr id="13" name="Group 12">
            <a:extLst>
              <a:ext uri="{FF2B5EF4-FFF2-40B4-BE49-F238E27FC236}">
                <a16:creationId xmlns:a16="http://schemas.microsoft.com/office/drawing/2014/main" id="{0F789A57-7BBC-9D4F-873E-4801BF37FEE8}"/>
              </a:ext>
            </a:extLst>
          </p:cNvPr>
          <p:cNvGrpSpPr/>
          <p:nvPr/>
        </p:nvGrpSpPr>
        <p:grpSpPr>
          <a:xfrm>
            <a:off x="457200" y="5749486"/>
            <a:ext cx="7779455" cy="971989"/>
            <a:chOff x="703370" y="5878909"/>
            <a:chExt cx="7779455" cy="971989"/>
          </a:xfrm>
        </p:grpSpPr>
        <p:sp>
          <p:nvSpPr>
            <p:cNvPr id="7" name="TextBox 6"/>
            <p:cNvSpPr txBox="1"/>
            <p:nvPr/>
          </p:nvSpPr>
          <p:spPr>
            <a:xfrm>
              <a:off x="703370" y="6512344"/>
              <a:ext cx="7330853" cy="338554"/>
            </a:xfrm>
            <a:prstGeom prst="rect">
              <a:avLst/>
            </a:prstGeom>
            <a:noFill/>
          </p:spPr>
          <p:txBody>
            <a:bodyPr wrap="none" rtlCol="0">
              <a:spAutoFit/>
            </a:bodyPr>
            <a:lstStyle/>
            <a:p>
              <a:r>
                <a:rPr lang="en-US" sz="1600" dirty="0"/>
                <a:t>https://</a:t>
              </a:r>
              <a:r>
                <a:rPr lang="en-US" sz="1600" dirty="0" err="1"/>
                <a:t>www.bioconductor.org</a:t>
              </a:r>
              <a:r>
                <a:rPr lang="en-US" sz="1600" dirty="0"/>
                <a:t>/packages/</a:t>
              </a:r>
              <a:r>
                <a:rPr lang="en-US" sz="1600" dirty="0" err="1"/>
                <a:t>simulatorZ</a:t>
              </a:r>
              <a:r>
                <a:rPr lang="en-US" sz="1600" dirty="0"/>
                <a:t>/ - Maintainer: </a:t>
              </a:r>
              <a:r>
                <a:rPr lang="en-US" sz="1600" dirty="0" err="1"/>
                <a:t>Yuqing</a:t>
              </a:r>
              <a:r>
                <a:rPr lang="en-US" sz="1600" dirty="0"/>
                <a:t> Zhang</a:t>
              </a:r>
            </a:p>
          </p:txBody>
        </p:sp>
        <p:sp>
          <p:nvSpPr>
            <p:cNvPr id="9" name="TextBox 8"/>
            <p:cNvSpPr txBox="1"/>
            <p:nvPr/>
          </p:nvSpPr>
          <p:spPr>
            <a:xfrm>
              <a:off x="703370" y="5878909"/>
              <a:ext cx="7779455" cy="584776"/>
            </a:xfrm>
            <a:prstGeom prst="rect">
              <a:avLst/>
            </a:prstGeom>
            <a:noFill/>
          </p:spPr>
          <p:txBody>
            <a:bodyPr wrap="none" rtlCol="0">
              <a:spAutoFit/>
            </a:bodyPr>
            <a:lstStyle/>
            <a:p>
              <a:r>
                <a:rPr lang="en-US" sz="1600" dirty="0" err="1"/>
                <a:t>Bernau</a:t>
              </a:r>
              <a:r>
                <a:rPr lang="en-US" sz="1600" dirty="0"/>
                <a:t>, C. </a:t>
              </a:r>
              <a:r>
                <a:rPr lang="en-US" sz="1600" i="1" dirty="0"/>
                <a:t>et al.</a:t>
              </a:r>
              <a:r>
                <a:rPr lang="en-US" sz="1600" dirty="0"/>
                <a:t> Cross-study validation for the assessment of prediction algorithms. </a:t>
              </a:r>
            </a:p>
            <a:p>
              <a:r>
                <a:rPr lang="en-US" sz="1600" i="1" dirty="0"/>
                <a:t>Bioinformatics</a:t>
              </a:r>
              <a:r>
                <a:rPr lang="en-US" sz="1600" dirty="0"/>
                <a:t> </a:t>
              </a:r>
              <a:r>
                <a:rPr lang="en-US" sz="1600" b="1" dirty="0"/>
                <a:t>30,</a:t>
              </a:r>
              <a:r>
                <a:rPr lang="en-US" sz="1600" dirty="0"/>
                <a:t> i105–i112 (2014).</a:t>
              </a:r>
            </a:p>
          </p:txBody>
        </p:sp>
      </p:grpSp>
    </p:spTree>
    <p:extLst>
      <p:ext uri="{BB962C8B-B14F-4D97-AF65-F5344CB8AC3E}">
        <p14:creationId xmlns:p14="http://schemas.microsoft.com/office/powerpoint/2010/main" val="2125580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Hybrid parametric / non-parametric bootstrap procedure</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19</a:t>
            </a:fld>
            <a:endParaRPr lang="en-US"/>
          </a:p>
        </p:txBody>
      </p:sp>
      <p:grpSp>
        <p:nvGrpSpPr>
          <p:cNvPr id="13" name="Group 12">
            <a:extLst>
              <a:ext uri="{FF2B5EF4-FFF2-40B4-BE49-F238E27FC236}">
                <a16:creationId xmlns:a16="http://schemas.microsoft.com/office/drawing/2014/main" id="{0F789A57-7BBC-9D4F-873E-4801BF37FEE8}"/>
              </a:ext>
            </a:extLst>
          </p:cNvPr>
          <p:cNvGrpSpPr/>
          <p:nvPr/>
        </p:nvGrpSpPr>
        <p:grpSpPr>
          <a:xfrm>
            <a:off x="457200" y="5749486"/>
            <a:ext cx="7779455" cy="971989"/>
            <a:chOff x="703370" y="5878909"/>
            <a:chExt cx="7779455" cy="971989"/>
          </a:xfrm>
        </p:grpSpPr>
        <p:sp>
          <p:nvSpPr>
            <p:cNvPr id="7" name="TextBox 6"/>
            <p:cNvSpPr txBox="1"/>
            <p:nvPr/>
          </p:nvSpPr>
          <p:spPr>
            <a:xfrm>
              <a:off x="703370" y="6512344"/>
              <a:ext cx="7330853" cy="338554"/>
            </a:xfrm>
            <a:prstGeom prst="rect">
              <a:avLst/>
            </a:prstGeom>
            <a:noFill/>
          </p:spPr>
          <p:txBody>
            <a:bodyPr wrap="none" rtlCol="0">
              <a:spAutoFit/>
            </a:bodyPr>
            <a:lstStyle/>
            <a:p>
              <a:r>
                <a:rPr lang="en-US" sz="1600" dirty="0"/>
                <a:t>https://</a:t>
              </a:r>
              <a:r>
                <a:rPr lang="en-US" sz="1600" dirty="0" err="1"/>
                <a:t>www.bioconductor.org</a:t>
              </a:r>
              <a:r>
                <a:rPr lang="en-US" sz="1600" dirty="0"/>
                <a:t>/packages/</a:t>
              </a:r>
              <a:r>
                <a:rPr lang="en-US" sz="1600" dirty="0" err="1"/>
                <a:t>simulatorZ</a:t>
              </a:r>
              <a:r>
                <a:rPr lang="en-US" sz="1600" dirty="0"/>
                <a:t>/ - Maintainer: </a:t>
              </a:r>
              <a:r>
                <a:rPr lang="en-US" sz="1600" dirty="0" err="1"/>
                <a:t>Yuqing</a:t>
              </a:r>
              <a:r>
                <a:rPr lang="en-US" sz="1600" dirty="0"/>
                <a:t> Zhang</a:t>
              </a:r>
            </a:p>
          </p:txBody>
        </p:sp>
        <p:sp>
          <p:nvSpPr>
            <p:cNvPr id="9" name="TextBox 8"/>
            <p:cNvSpPr txBox="1"/>
            <p:nvPr/>
          </p:nvSpPr>
          <p:spPr>
            <a:xfrm>
              <a:off x="703370" y="5878909"/>
              <a:ext cx="7779455" cy="584776"/>
            </a:xfrm>
            <a:prstGeom prst="rect">
              <a:avLst/>
            </a:prstGeom>
            <a:noFill/>
          </p:spPr>
          <p:txBody>
            <a:bodyPr wrap="none" rtlCol="0">
              <a:spAutoFit/>
            </a:bodyPr>
            <a:lstStyle/>
            <a:p>
              <a:r>
                <a:rPr lang="en-US" sz="1600" dirty="0" err="1"/>
                <a:t>Bernau</a:t>
              </a:r>
              <a:r>
                <a:rPr lang="en-US" sz="1600" dirty="0"/>
                <a:t>, C. </a:t>
              </a:r>
              <a:r>
                <a:rPr lang="en-US" sz="1600" i="1" dirty="0"/>
                <a:t>et al.</a:t>
              </a:r>
              <a:r>
                <a:rPr lang="en-US" sz="1600" dirty="0"/>
                <a:t> Cross-study validation for the assessment of prediction algorithms. </a:t>
              </a:r>
            </a:p>
            <a:p>
              <a:r>
                <a:rPr lang="en-US" sz="1600" i="1" dirty="0"/>
                <a:t>Bioinformatics</a:t>
              </a:r>
              <a:r>
                <a:rPr lang="en-US" sz="1600" dirty="0"/>
                <a:t> </a:t>
              </a:r>
              <a:r>
                <a:rPr lang="en-US" sz="1600" b="1" dirty="0"/>
                <a:t>30,</a:t>
              </a:r>
              <a:r>
                <a:rPr lang="en-US" sz="1600" dirty="0"/>
                <a:t> i105–i112 (2014).</a:t>
              </a:r>
            </a:p>
          </p:txBody>
        </p:sp>
      </p:grpSp>
      <p:grpSp>
        <p:nvGrpSpPr>
          <p:cNvPr id="12" name="Group 11">
            <a:extLst>
              <a:ext uri="{FF2B5EF4-FFF2-40B4-BE49-F238E27FC236}">
                <a16:creationId xmlns:a16="http://schemas.microsoft.com/office/drawing/2014/main" id="{DE7FE750-4244-884D-9226-CF4C2AC112DB}"/>
              </a:ext>
            </a:extLst>
          </p:cNvPr>
          <p:cNvGrpSpPr/>
          <p:nvPr/>
        </p:nvGrpSpPr>
        <p:grpSpPr>
          <a:xfrm>
            <a:off x="8268" y="1903116"/>
            <a:ext cx="8873456" cy="2422782"/>
            <a:chOff x="45773" y="3678669"/>
            <a:chExt cx="8873456" cy="2422782"/>
          </a:xfrm>
        </p:grpSpPr>
        <p:grpSp>
          <p:nvGrpSpPr>
            <p:cNvPr id="10" name="Group 9"/>
            <p:cNvGrpSpPr/>
            <p:nvPr/>
          </p:nvGrpSpPr>
          <p:grpSpPr>
            <a:xfrm>
              <a:off x="45773" y="3895662"/>
              <a:ext cx="8873456" cy="2205789"/>
              <a:chOff x="173789" y="3248526"/>
              <a:chExt cx="8873456" cy="2205789"/>
            </a:xfrm>
          </p:grpSpPr>
          <p:pic>
            <p:nvPicPr>
              <p:cNvPr id="5" name="Picture 4" descr="Screen Shot 2014-11-14 at 7.38.32 AM.png"/>
              <p:cNvPicPr>
                <a:picLocks noChangeAspect="1"/>
              </p:cNvPicPr>
              <p:nvPr/>
            </p:nvPicPr>
            <p:blipFill rotWithShape="1">
              <a:blip r:embed="rId3">
                <a:extLst>
                  <a:ext uri="{28A0092B-C50C-407E-A947-70E740481C1C}">
                    <a14:useLocalDpi xmlns:a14="http://schemas.microsoft.com/office/drawing/2010/main" val="0"/>
                  </a:ext>
                </a:extLst>
              </a:blip>
              <a:srcRect t="37859"/>
              <a:stretch/>
            </p:blipFill>
            <p:spPr>
              <a:xfrm>
                <a:off x="173789" y="3248526"/>
                <a:ext cx="6443578" cy="2205789"/>
              </a:xfrm>
              <a:prstGeom prst="rect">
                <a:avLst/>
              </a:prstGeom>
            </p:spPr>
          </p:pic>
          <p:sp>
            <p:nvSpPr>
              <p:cNvPr id="6" name="TextBox 5"/>
              <p:cNvSpPr txBox="1"/>
              <p:nvPr/>
            </p:nvSpPr>
            <p:spPr>
              <a:xfrm>
                <a:off x="6911474" y="3582736"/>
                <a:ext cx="2135771" cy="1200328"/>
              </a:xfrm>
              <a:prstGeom prst="rect">
                <a:avLst/>
              </a:prstGeom>
              <a:noFill/>
            </p:spPr>
            <p:txBody>
              <a:bodyPr wrap="none" rtlCol="0">
                <a:spAutoFit/>
              </a:bodyPr>
              <a:lstStyle/>
              <a:p>
                <a:r>
                  <a:rPr lang="en-US" dirty="0"/>
                  <a:t>8 independent</a:t>
                </a:r>
              </a:p>
              <a:p>
                <a:r>
                  <a:rPr lang="en-US" dirty="0"/>
                  <a:t>breast cancer</a:t>
                </a:r>
              </a:p>
              <a:p>
                <a:r>
                  <a:rPr lang="en-US" dirty="0"/>
                  <a:t>studies</a:t>
                </a:r>
              </a:p>
            </p:txBody>
          </p:sp>
        </p:grpSp>
        <p:sp>
          <p:nvSpPr>
            <p:cNvPr id="8" name="TextBox 7"/>
            <p:cNvSpPr txBox="1"/>
            <p:nvPr/>
          </p:nvSpPr>
          <p:spPr>
            <a:xfrm>
              <a:off x="1295347" y="3686690"/>
              <a:ext cx="1631739" cy="307777"/>
            </a:xfrm>
            <a:prstGeom prst="rect">
              <a:avLst/>
            </a:prstGeom>
            <a:noFill/>
          </p:spPr>
          <p:txBody>
            <a:bodyPr wrap="none" rtlCol="0">
              <a:spAutoFit/>
            </a:bodyPr>
            <a:lstStyle/>
            <a:p>
              <a:r>
                <a:rPr lang="en-US" sz="1400" dirty="0"/>
                <a:t>Experimental data</a:t>
              </a:r>
            </a:p>
          </p:txBody>
        </p:sp>
        <p:sp>
          <p:nvSpPr>
            <p:cNvPr id="11" name="TextBox 10"/>
            <p:cNvSpPr txBox="1"/>
            <p:nvPr/>
          </p:nvSpPr>
          <p:spPr>
            <a:xfrm>
              <a:off x="4656166" y="3678669"/>
              <a:ext cx="1382335" cy="307777"/>
            </a:xfrm>
            <a:prstGeom prst="rect">
              <a:avLst/>
            </a:prstGeom>
            <a:noFill/>
          </p:spPr>
          <p:txBody>
            <a:bodyPr wrap="none" rtlCol="0">
              <a:spAutoFit/>
            </a:bodyPr>
            <a:lstStyle/>
            <a:p>
              <a:r>
                <a:rPr lang="en-US" sz="1400" dirty="0"/>
                <a:t>Simulated data</a:t>
              </a:r>
            </a:p>
          </p:txBody>
        </p:sp>
      </p:grpSp>
      <p:sp>
        <p:nvSpPr>
          <p:cNvPr id="16" name="TextBox 15">
            <a:extLst>
              <a:ext uri="{FF2B5EF4-FFF2-40B4-BE49-F238E27FC236}">
                <a16:creationId xmlns:a16="http://schemas.microsoft.com/office/drawing/2014/main" id="{7856A003-F21A-BD4D-84F7-090B32CB8CBB}"/>
              </a:ext>
            </a:extLst>
          </p:cNvPr>
          <p:cNvSpPr txBox="1"/>
          <p:nvPr/>
        </p:nvSpPr>
        <p:spPr>
          <a:xfrm>
            <a:off x="3093885" y="4710181"/>
            <a:ext cx="1524776" cy="461665"/>
          </a:xfrm>
          <a:prstGeom prst="rect">
            <a:avLst/>
          </a:prstGeom>
          <a:noFill/>
        </p:spPr>
        <p:txBody>
          <a:bodyPr wrap="none" rtlCol="0">
            <a:spAutoFit/>
          </a:bodyPr>
          <a:lstStyle/>
          <a:p>
            <a:r>
              <a:rPr lang="en-US" dirty="0"/>
              <a:t>“Z-matrix”</a:t>
            </a:r>
          </a:p>
        </p:txBody>
      </p:sp>
    </p:spTree>
    <p:extLst>
      <p:ext uri="{BB962C8B-B14F-4D97-AF65-F5344CB8AC3E}">
        <p14:creationId xmlns:p14="http://schemas.microsoft.com/office/powerpoint/2010/main" val="3122157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Background</a:t>
            </a:r>
          </a:p>
          <a:p>
            <a:pPr marL="914400" lvl="1" indent="-514350"/>
            <a:r>
              <a:rPr lang="en-US" dirty="0"/>
              <a:t>Prognostic models for ovarian cancer</a:t>
            </a:r>
          </a:p>
          <a:p>
            <a:pPr marL="914400" lvl="1" indent="-514350"/>
            <a:r>
              <a:rPr lang="en-US" dirty="0"/>
              <a:t>Cross-validation vs. cross-study validation</a:t>
            </a:r>
          </a:p>
          <a:p>
            <a:pPr marL="514350" indent="-514350">
              <a:buFont typeface="+mj-lt"/>
              <a:buAutoNum type="arabicPeriod"/>
            </a:pPr>
            <a:r>
              <a:rPr lang="en-US" dirty="0"/>
              <a:t>Why is the accuracy of prediction models that use genomic data often not replicated</a:t>
            </a:r>
          </a:p>
          <a:p>
            <a:pPr marL="514350" indent="-514350">
              <a:buFont typeface="+mj-lt"/>
              <a:buAutoNum type="arabicPeriod"/>
            </a:pPr>
            <a:r>
              <a:rPr lang="en-US" dirty="0"/>
              <a:t>Unsupervised classification of CRC transcriptomes</a:t>
            </a:r>
          </a:p>
          <a:p>
            <a:pPr marL="514350" indent="-514350">
              <a:buFont typeface="+mj-lt"/>
              <a:buAutoNum type="arabicPeriod"/>
            </a:pPr>
            <a:r>
              <a:rPr lang="en-US" dirty="0"/>
              <a:t>Curating a wealth of data analyst-friendly genomic datasets</a:t>
            </a:r>
          </a:p>
          <a:p>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2</a:t>
            </a:fld>
            <a:endParaRPr lang="en-US"/>
          </a:p>
        </p:txBody>
      </p:sp>
    </p:spTree>
    <p:extLst>
      <p:ext uri="{BB962C8B-B14F-4D97-AF65-F5344CB8AC3E}">
        <p14:creationId xmlns:p14="http://schemas.microsoft.com/office/powerpoint/2010/main" val="1335285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CSV compared to CV in breast cancer</a:t>
            </a:r>
          </a:p>
        </p:txBody>
      </p:sp>
      <p:sp>
        <p:nvSpPr>
          <p:cNvPr id="4" name="Slide Number Placeholder 3"/>
          <p:cNvSpPr>
            <a:spLocks noGrp="1"/>
          </p:cNvSpPr>
          <p:nvPr>
            <p:ph type="sldNum" sz="quarter" idx="12"/>
          </p:nvPr>
        </p:nvSpPr>
        <p:spPr/>
        <p:txBody>
          <a:bodyPr/>
          <a:lstStyle/>
          <a:p>
            <a:fld id="{C71C242F-20BE-4F6C-ABA6-9DCC8641EF60}" type="slidenum">
              <a:rPr lang="en-US" smtClean="0"/>
              <a:pPr/>
              <a:t>20</a:t>
            </a:fld>
            <a:endParaRPr lang="en-US"/>
          </a:p>
        </p:txBody>
      </p:sp>
      <p:pic>
        <p:nvPicPr>
          <p:cNvPr id="5" name="Picture 4" descr="Screen Shot 2014-11-14 at 7.45.31 AM.png"/>
          <p:cNvPicPr>
            <a:picLocks noChangeAspect="1"/>
          </p:cNvPicPr>
          <p:nvPr/>
        </p:nvPicPr>
        <p:blipFill rotWithShape="1">
          <a:blip r:embed="rId3">
            <a:extLst>
              <a:ext uri="{28A0092B-C50C-407E-A947-70E740481C1C}">
                <a14:useLocalDpi xmlns:a14="http://schemas.microsoft.com/office/drawing/2010/main" val="0"/>
              </a:ext>
            </a:extLst>
          </a:blip>
          <a:srcRect t="3665"/>
          <a:stretch/>
        </p:blipFill>
        <p:spPr>
          <a:xfrm>
            <a:off x="133797" y="1243264"/>
            <a:ext cx="6680025" cy="4919579"/>
          </a:xfrm>
          <a:prstGeom prst="rect">
            <a:avLst/>
          </a:prstGeom>
        </p:spPr>
      </p:pic>
      <p:sp>
        <p:nvSpPr>
          <p:cNvPr id="6" name="TextBox 5"/>
          <p:cNvSpPr txBox="1"/>
          <p:nvPr/>
        </p:nvSpPr>
        <p:spPr>
          <a:xfrm>
            <a:off x="521368" y="6243039"/>
            <a:ext cx="7779455" cy="584776"/>
          </a:xfrm>
          <a:prstGeom prst="rect">
            <a:avLst/>
          </a:prstGeom>
          <a:noFill/>
        </p:spPr>
        <p:txBody>
          <a:bodyPr wrap="none" rtlCol="0">
            <a:spAutoFit/>
          </a:bodyPr>
          <a:lstStyle/>
          <a:p>
            <a:r>
              <a:rPr lang="en-US" sz="1600" dirty="0" err="1"/>
              <a:t>Bernau</a:t>
            </a:r>
            <a:r>
              <a:rPr lang="en-US" sz="1600" dirty="0"/>
              <a:t>, C. </a:t>
            </a:r>
            <a:r>
              <a:rPr lang="en-US" sz="1600" i="1" dirty="0"/>
              <a:t>et al.</a:t>
            </a:r>
            <a:r>
              <a:rPr lang="en-US" sz="1600" dirty="0"/>
              <a:t> Cross-study validation for the assessment of prediction algorithms. </a:t>
            </a:r>
          </a:p>
          <a:p>
            <a:r>
              <a:rPr lang="en-US" sz="1600" i="1" dirty="0"/>
              <a:t>Bioinformatics</a:t>
            </a:r>
            <a:r>
              <a:rPr lang="en-US" sz="1600" dirty="0"/>
              <a:t> </a:t>
            </a:r>
            <a:r>
              <a:rPr lang="en-US" sz="1600" b="1" dirty="0"/>
              <a:t>30,</a:t>
            </a:r>
            <a:r>
              <a:rPr lang="en-US" sz="1600" dirty="0"/>
              <a:t> i105–i112 (2014).    </a:t>
            </a:r>
          </a:p>
        </p:txBody>
      </p:sp>
      <p:sp>
        <p:nvSpPr>
          <p:cNvPr id="3" name="TextBox 2"/>
          <p:cNvSpPr txBox="1"/>
          <p:nvPr/>
        </p:nvSpPr>
        <p:spPr>
          <a:xfrm>
            <a:off x="6851294" y="1283379"/>
            <a:ext cx="2292705" cy="2308324"/>
          </a:xfrm>
          <a:prstGeom prst="rect">
            <a:avLst/>
          </a:prstGeom>
          <a:noFill/>
        </p:spPr>
        <p:txBody>
          <a:bodyPr wrap="square" rtlCol="0">
            <a:spAutoFit/>
          </a:bodyPr>
          <a:lstStyle/>
          <a:p>
            <a:r>
              <a:rPr lang="en-US" dirty="0"/>
              <a:t>1000 simulations of 8 datasets</a:t>
            </a:r>
          </a:p>
          <a:p>
            <a:endParaRPr lang="en-US" dirty="0"/>
          </a:p>
          <a:p>
            <a:r>
              <a:rPr lang="en-US" dirty="0"/>
              <a:t>median CV, CSV</a:t>
            </a:r>
          </a:p>
        </p:txBody>
      </p:sp>
      <p:grpSp>
        <p:nvGrpSpPr>
          <p:cNvPr id="10" name="Group 9"/>
          <p:cNvGrpSpPr/>
          <p:nvPr/>
        </p:nvGrpSpPr>
        <p:grpSpPr>
          <a:xfrm>
            <a:off x="1141664" y="4104105"/>
            <a:ext cx="5534525" cy="1622927"/>
            <a:chOff x="1141664" y="4104105"/>
            <a:chExt cx="5534525" cy="1622927"/>
          </a:xfrm>
        </p:grpSpPr>
        <p:sp>
          <p:nvSpPr>
            <p:cNvPr id="7" name="Rectangle 6"/>
            <p:cNvSpPr/>
            <p:nvPr/>
          </p:nvSpPr>
          <p:spPr>
            <a:xfrm>
              <a:off x="2098842" y="4104105"/>
              <a:ext cx="868947" cy="1604211"/>
            </a:xfrm>
            <a:prstGeom prst="rect">
              <a:avLst/>
            </a:prstGeom>
            <a:solidFill>
              <a:schemeClr val="accent1">
                <a:alpha val="1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41664" y="4122821"/>
              <a:ext cx="868947" cy="1598863"/>
            </a:xfrm>
            <a:prstGeom prst="rect">
              <a:avLst/>
            </a:prstGeom>
            <a:solidFill>
              <a:schemeClr val="accent1">
                <a:alpha val="1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07242" y="4122821"/>
              <a:ext cx="868947" cy="1604211"/>
            </a:xfrm>
            <a:prstGeom prst="rect">
              <a:avLst/>
            </a:prstGeom>
            <a:solidFill>
              <a:schemeClr val="accent1">
                <a:alpha val="1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038452" y="4029243"/>
            <a:ext cx="2105548" cy="461665"/>
          </a:xfrm>
          <a:prstGeom prst="rect">
            <a:avLst/>
          </a:prstGeom>
          <a:noFill/>
          <a:ln w="41275">
            <a:solidFill>
              <a:schemeClr val="tx2"/>
            </a:solidFill>
          </a:ln>
        </p:spPr>
        <p:txBody>
          <a:bodyPr wrap="square" rtlCol="0">
            <a:spAutoFit/>
          </a:bodyPr>
          <a:lstStyle/>
          <a:p>
            <a:r>
              <a:rPr lang="en-US" dirty="0"/>
              <a:t>Specialists?</a:t>
            </a:r>
          </a:p>
        </p:txBody>
      </p:sp>
      <p:sp>
        <p:nvSpPr>
          <p:cNvPr id="12" name="TextBox 11"/>
          <p:cNvSpPr txBox="1"/>
          <p:nvPr/>
        </p:nvSpPr>
        <p:spPr>
          <a:xfrm>
            <a:off x="7038452" y="4916906"/>
            <a:ext cx="2105548" cy="461665"/>
          </a:xfrm>
          <a:prstGeom prst="rect">
            <a:avLst/>
          </a:prstGeom>
          <a:noFill/>
          <a:ln w="41275">
            <a:solidFill>
              <a:schemeClr val="accent6">
                <a:lumMod val="75000"/>
              </a:schemeClr>
            </a:solidFill>
          </a:ln>
        </p:spPr>
        <p:txBody>
          <a:bodyPr wrap="square" rtlCol="0">
            <a:spAutoFit/>
          </a:bodyPr>
          <a:lstStyle/>
          <a:p>
            <a:r>
              <a:rPr lang="en-US" dirty="0"/>
              <a:t>Generalists?</a:t>
            </a:r>
          </a:p>
        </p:txBody>
      </p:sp>
      <p:grpSp>
        <p:nvGrpSpPr>
          <p:cNvPr id="15" name="Group 14"/>
          <p:cNvGrpSpPr/>
          <p:nvPr/>
        </p:nvGrpSpPr>
        <p:grpSpPr>
          <a:xfrm>
            <a:off x="3106822" y="4114798"/>
            <a:ext cx="1612231" cy="1612234"/>
            <a:chOff x="3106822" y="4114798"/>
            <a:chExt cx="1612231" cy="1612234"/>
          </a:xfrm>
        </p:grpSpPr>
        <p:sp>
          <p:nvSpPr>
            <p:cNvPr id="13" name="Rectangle 12"/>
            <p:cNvSpPr/>
            <p:nvPr/>
          </p:nvSpPr>
          <p:spPr>
            <a:xfrm>
              <a:off x="3106822" y="4122821"/>
              <a:ext cx="868947" cy="1604211"/>
            </a:xfrm>
            <a:prstGeom prst="rect">
              <a:avLst/>
            </a:prstGeom>
            <a:solidFill>
              <a:schemeClr val="accent6">
                <a:lumMod val="75000"/>
                <a:alpha val="14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021222" y="4114798"/>
              <a:ext cx="697831" cy="1604211"/>
            </a:xfrm>
            <a:prstGeom prst="rect">
              <a:avLst/>
            </a:prstGeom>
            <a:solidFill>
              <a:schemeClr val="accent6">
                <a:lumMod val="75000"/>
                <a:alpha val="14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489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2F3D-FA3C-194E-AD6A-B3F11A4E76DF}"/>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causes loss of prediction accuracy?</a:t>
            </a:r>
            <a:endParaRPr lang="en-US" dirty="0"/>
          </a:p>
        </p:txBody>
      </p:sp>
      <p:sp>
        <p:nvSpPr>
          <p:cNvPr id="3" name="Content Placeholder 2">
            <a:extLst>
              <a:ext uri="{FF2B5EF4-FFF2-40B4-BE49-F238E27FC236}">
                <a16:creationId xmlns:a16="http://schemas.microsoft.com/office/drawing/2014/main" id="{E7FE6DF2-2FE7-9545-BC5A-9B9442956E3D}"/>
              </a:ext>
            </a:extLst>
          </p:cNvPr>
          <p:cNvSpPr>
            <a:spLocks noGrp="1"/>
          </p:cNvSpPr>
          <p:nvPr>
            <p:ph idx="1"/>
          </p:nvPr>
        </p:nvSpPr>
        <p:spPr/>
        <p:txBody>
          <a:bodyPr/>
          <a:lstStyle/>
          <a:p>
            <a:r>
              <a:rPr lang="en-US" dirty="0"/>
              <a:t>Many studies have noted potential sources of heterogeneity in genomic studies</a:t>
            </a:r>
          </a:p>
          <a:p>
            <a:r>
              <a:rPr lang="en-US" dirty="0"/>
              <a:t>None have systematically investigated their impacts on prediction accuracy across studies</a:t>
            </a:r>
          </a:p>
          <a:p>
            <a:endParaRPr lang="en-US" dirty="0"/>
          </a:p>
          <a:p>
            <a:endParaRPr lang="en-US" dirty="0"/>
          </a:p>
        </p:txBody>
      </p:sp>
      <p:sp>
        <p:nvSpPr>
          <p:cNvPr id="4" name="Slide Number Placeholder 3">
            <a:extLst>
              <a:ext uri="{FF2B5EF4-FFF2-40B4-BE49-F238E27FC236}">
                <a16:creationId xmlns:a16="http://schemas.microsoft.com/office/drawing/2014/main" id="{53F24E19-EF64-844E-8F18-CE0AD4620564}"/>
              </a:ext>
            </a:extLst>
          </p:cNvPr>
          <p:cNvSpPr>
            <a:spLocks noGrp="1"/>
          </p:cNvSpPr>
          <p:nvPr>
            <p:ph type="sldNum" sz="quarter" idx="12"/>
          </p:nvPr>
        </p:nvSpPr>
        <p:spPr/>
        <p:txBody>
          <a:bodyPr/>
          <a:lstStyle/>
          <a:p>
            <a:fld id="{C71C242F-20BE-4F6C-ABA6-9DCC8641EF60}" type="slidenum">
              <a:rPr lang="en-US" smtClean="0"/>
              <a:pPr/>
              <a:t>21</a:t>
            </a:fld>
            <a:endParaRPr lang="en-US"/>
          </a:p>
        </p:txBody>
      </p:sp>
      <p:sp>
        <p:nvSpPr>
          <p:cNvPr id="5" name="TextBox 4">
            <a:extLst>
              <a:ext uri="{FF2B5EF4-FFF2-40B4-BE49-F238E27FC236}">
                <a16:creationId xmlns:a16="http://schemas.microsoft.com/office/drawing/2014/main" id="{6C5AE8CD-8A4D-C84C-A203-AC8CC4CEEBC8}"/>
              </a:ext>
            </a:extLst>
          </p:cNvPr>
          <p:cNvSpPr txBox="1"/>
          <p:nvPr/>
        </p:nvSpPr>
        <p:spPr>
          <a:xfrm>
            <a:off x="92938" y="5979647"/>
            <a:ext cx="9051062" cy="523220"/>
          </a:xfrm>
          <a:prstGeom prst="rect">
            <a:avLst/>
          </a:prstGeom>
          <a:noFill/>
        </p:spPr>
        <p:txBody>
          <a:bodyPr wrap="square" rtlCol="0">
            <a:spAutoFit/>
          </a:bodyPr>
          <a:lstStyle/>
          <a:p>
            <a:r>
              <a:rPr lang="en-US" sz="1400" dirty="0"/>
              <a:t>Zhang Y </a:t>
            </a:r>
            <a:r>
              <a:rPr lang="en-US" sz="1400" i="1" dirty="0"/>
              <a:t>et al</a:t>
            </a:r>
            <a:r>
              <a:rPr lang="en-US" sz="1400" dirty="0"/>
              <a:t>. </a:t>
            </a:r>
            <a:r>
              <a:rPr lang="en-US" sz="1400" b="1" dirty="0"/>
              <a:t>The impact of different sources of heterogeneity on loss of accuracy from genomic prediction models. </a:t>
            </a:r>
            <a:r>
              <a:rPr lang="en-US" sz="1400" dirty="0"/>
              <a:t>Biostatistics kxy044 (2018).</a:t>
            </a:r>
          </a:p>
        </p:txBody>
      </p:sp>
    </p:spTree>
    <p:extLst>
      <p:ext uri="{BB962C8B-B14F-4D97-AF65-F5344CB8AC3E}">
        <p14:creationId xmlns:p14="http://schemas.microsoft.com/office/powerpoint/2010/main" val="3725844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174-3D95-4546-8EBA-651C9F8DCBD2}"/>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causes loss of prediction accuracy?</a:t>
            </a:r>
            <a:endParaRPr lang="en-US" dirty="0"/>
          </a:p>
        </p:txBody>
      </p:sp>
      <p:sp>
        <p:nvSpPr>
          <p:cNvPr id="3" name="Content Placeholder 2">
            <a:extLst>
              <a:ext uri="{FF2B5EF4-FFF2-40B4-BE49-F238E27FC236}">
                <a16:creationId xmlns:a16="http://schemas.microsoft.com/office/drawing/2014/main" id="{96EA8A96-4107-A54A-8B06-038B380FA7E2}"/>
              </a:ext>
            </a:extLst>
          </p:cNvPr>
          <p:cNvSpPr>
            <a:spLocks noGrp="1"/>
          </p:cNvSpPr>
          <p:nvPr>
            <p:ph idx="1"/>
          </p:nvPr>
        </p:nvSpPr>
        <p:spPr/>
        <p:txBody>
          <a:bodyPr>
            <a:normAutofit/>
          </a:bodyPr>
          <a:lstStyle/>
          <a:p>
            <a:pPr marL="0" indent="0">
              <a:buNone/>
            </a:pPr>
            <a:r>
              <a:rPr lang="en-US" dirty="0"/>
              <a:t>Three types of heterogeneity between studies are manipulated and studied:</a:t>
            </a:r>
          </a:p>
          <a:p>
            <a:pPr marL="971550" lvl="1" indent="-514350">
              <a:buFont typeface="+mj-lt"/>
              <a:buAutoNum type="arabicPeriod"/>
            </a:pPr>
            <a:r>
              <a:rPr lang="en-US" dirty="0"/>
              <a:t>imbalances in the prevalence of clinical and pathological covariates</a:t>
            </a:r>
          </a:p>
          <a:p>
            <a:pPr marL="971550" lvl="1" indent="-514350">
              <a:buFont typeface="+mj-lt"/>
              <a:buAutoNum type="arabicPeriod"/>
            </a:pPr>
            <a:endParaRPr lang="en-US" dirty="0"/>
          </a:p>
          <a:p>
            <a:pPr lvl="2">
              <a:buFont typeface="Wingdings" pitchFamily="2" charset="2"/>
              <a:buChar char="Ø"/>
            </a:pPr>
            <a:r>
              <a:rPr lang="en-US" dirty="0"/>
              <a:t> Manipulate re-sampling probabilities to produce identical joint probability distributions of clinical covariates across datasets </a:t>
            </a:r>
          </a:p>
          <a:p>
            <a:pPr lvl="2">
              <a:buFont typeface="Wingdings" pitchFamily="2" charset="2"/>
              <a:buChar char="Ø"/>
            </a:pPr>
            <a:endParaRPr lang="en-US" dirty="0"/>
          </a:p>
          <a:p>
            <a:pPr lvl="2">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D8AC77C2-62ED-D24A-854D-9E17A977790B}"/>
              </a:ext>
            </a:extLst>
          </p:cNvPr>
          <p:cNvSpPr>
            <a:spLocks noGrp="1"/>
          </p:cNvSpPr>
          <p:nvPr>
            <p:ph type="sldNum" sz="quarter" idx="12"/>
          </p:nvPr>
        </p:nvSpPr>
        <p:spPr/>
        <p:txBody>
          <a:bodyPr/>
          <a:lstStyle/>
          <a:p>
            <a:fld id="{C71C242F-20BE-4F6C-ABA6-9DCC8641EF60}" type="slidenum">
              <a:rPr lang="en-US" smtClean="0"/>
              <a:pPr/>
              <a:t>22</a:t>
            </a:fld>
            <a:endParaRPr lang="en-US"/>
          </a:p>
        </p:txBody>
      </p:sp>
      <p:pic>
        <p:nvPicPr>
          <p:cNvPr id="5" name="Picture 4">
            <a:extLst>
              <a:ext uri="{FF2B5EF4-FFF2-40B4-BE49-F238E27FC236}">
                <a16:creationId xmlns:a16="http://schemas.microsoft.com/office/drawing/2014/main" id="{34206FAB-EC19-CD4F-80E6-392775230C81}"/>
              </a:ext>
            </a:extLst>
          </p:cNvPr>
          <p:cNvPicPr>
            <a:picLocks noChangeAspect="1"/>
          </p:cNvPicPr>
          <p:nvPr/>
        </p:nvPicPr>
        <p:blipFill>
          <a:blip r:embed="rId2"/>
          <a:stretch>
            <a:fillRect/>
          </a:stretch>
        </p:blipFill>
        <p:spPr>
          <a:xfrm>
            <a:off x="1403350" y="3726792"/>
            <a:ext cx="5695950" cy="2217820"/>
          </a:xfrm>
          <a:prstGeom prst="rect">
            <a:avLst/>
          </a:prstGeom>
        </p:spPr>
      </p:pic>
      <p:sp>
        <p:nvSpPr>
          <p:cNvPr id="6" name="TextBox 5">
            <a:extLst>
              <a:ext uri="{FF2B5EF4-FFF2-40B4-BE49-F238E27FC236}">
                <a16:creationId xmlns:a16="http://schemas.microsoft.com/office/drawing/2014/main" id="{6215095B-DB18-134B-A0F9-BBABA7625B7A}"/>
              </a:ext>
            </a:extLst>
          </p:cNvPr>
          <p:cNvSpPr txBox="1"/>
          <p:nvPr/>
        </p:nvSpPr>
        <p:spPr>
          <a:xfrm>
            <a:off x="92938" y="6198255"/>
            <a:ext cx="9051062" cy="523220"/>
          </a:xfrm>
          <a:prstGeom prst="rect">
            <a:avLst/>
          </a:prstGeom>
          <a:noFill/>
        </p:spPr>
        <p:txBody>
          <a:bodyPr wrap="square" rtlCol="0">
            <a:spAutoFit/>
          </a:bodyPr>
          <a:lstStyle/>
          <a:p>
            <a:r>
              <a:rPr lang="en-US" sz="1400" dirty="0"/>
              <a:t>Zhang Y </a:t>
            </a:r>
            <a:r>
              <a:rPr lang="en-US" sz="1400" i="1" dirty="0"/>
              <a:t>et al</a:t>
            </a:r>
            <a:r>
              <a:rPr lang="en-US" sz="1400" dirty="0"/>
              <a:t>. </a:t>
            </a:r>
            <a:r>
              <a:rPr lang="en-US" sz="1400" b="1" dirty="0"/>
              <a:t>The impact of different sources of heterogeneity on loss of accuracy from genomic prediction models. </a:t>
            </a:r>
            <a:r>
              <a:rPr lang="en-US" sz="1400" dirty="0"/>
              <a:t>Biostatistics kxy044 (2018).</a:t>
            </a:r>
          </a:p>
        </p:txBody>
      </p:sp>
    </p:spTree>
    <p:extLst>
      <p:ext uri="{BB962C8B-B14F-4D97-AF65-F5344CB8AC3E}">
        <p14:creationId xmlns:p14="http://schemas.microsoft.com/office/powerpoint/2010/main" val="23011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174-3D95-4546-8EBA-651C9F8DCBD2}"/>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kinds of heterogeneity cause loss of accuracy?</a:t>
            </a:r>
            <a:endParaRPr lang="en-US" dirty="0"/>
          </a:p>
        </p:txBody>
      </p:sp>
      <p:sp>
        <p:nvSpPr>
          <p:cNvPr id="3" name="Content Placeholder 2">
            <a:extLst>
              <a:ext uri="{FF2B5EF4-FFF2-40B4-BE49-F238E27FC236}">
                <a16:creationId xmlns:a16="http://schemas.microsoft.com/office/drawing/2014/main" id="{96EA8A96-4107-A54A-8B06-038B380FA7E2}"/>
              </a:ext>
            </a:extLst>
          </p:cNvPr>
          <p:cNvSpPr>
            <a:spLocks noGrp="1"/>
          </p:cNvSpPr>
          <p:nvPr>
            <p:ph idx="1"/>
          </p:nvPr>
        </p:nvSpPr>
        <p:spPr/>
        <p:txBody>
          <a:bodyPr>
            <a:normAutofit/>
          </a:bodyPr>
          <a:lstStyle/>
          <a:p>
            <a:pPr marL="0" indent="0">
              <a:buNone/>
            </a:pPr>
            <a:r>
              <a:rPr lang="en-US" dirty="0"/>
              <a:t>Three types of heterogeneity between studies are manipulated and studied:</a:t>
            </a:r>
          </a:p>
          <a:p>
            <a:pPr marL="971550" lvl="1" indent="-514350">
              <a:buFont typeface="+mj-lt"/>
              <a:buAutoNum type="arabicPeriod" startAt="2"/>
            </a:pPr>
            <a:r>
              <a:rPr lang="en-US" dirty="0"/>
              <a:t>differences in gene covariance due to batch, platform, or tumor purity effects</a:t>
            </a:r>
          </a:p>
          <a:p>
            <a:pPr marL="971550" lvl="1" indent="-514350">
              <a:buFont typeface="+mj-lt"/>
              <a:buAutoNum type="arabicPeriod" startAt="2"/>
            </a:pPr>
            <a:endParaRPr lang="en-US" dirty="0"/>
          </a:p>
          <a:p>
            <a:pPr lvl="2">
              <a:buFont typeface="Wingdings" pitchFamily="2" charset="2"/>
              <a:buChar char="Ø"/>
            </a:pPr>
            <a:r>
              <a:rPr lang="en-US" dirty="0"/>
              <a:t> Filter genes with low Integrative Correlation</a:t>
            </a:r>
            <a:endParaRPr lang="en-US" baseline="30000" dirty="0"/>
          </a:p>
        </p:txBody>
      </p:sp>
      <p:sp>
        <p:nvSpPr>
          <p:cNvPr id="4" name="Slide Number Placeholder 3">
            <a:extLst>
              <a:ext uri="{FF2B5EF4-FFF2-40B4-BE49-F238E27FC236}">
                <a16:creationId xmlns:a16="http://schemas.microsoft.com/office/drawing/2014/main" id="{D8AC77C2-62ED-D24A-854D-9E17A977790B}"/>
              </a:ext>
            </a:extLst>
          </p:cNvPr>
          <p:cNvSpPr>
            <a:spLocks noGrp="1"/>
          </p:cNvSpPr>
          <p:nvPr>
            <p:ph type="sldNum" sz="quarter" idx="12"/>
          </p:nvPr>
        </p:nvSpPr>
        <p:spPr/>
        <p:txBody>
          <a:bodyPr/>
          <a:lstStyle/>
          <a:p>
            <a:fld id="{C71C242F-20BE-4F6C-ABA6-9DCC8641EF60}" type="slidenum">
              <a:rPr lang="en-US" smtClean="0"/>
              <a:pPr/>
              <a:t>23</a:t>
            </a:fld>
            <a:endParaRPr lang="en-US"/>
          </a:p>
        </p:txBody>
      </p:sp>
      <p:sp>
        <p:nvSpPr>
          <p:cNvPr id="6" name="TextBox 5">
            <a:extLst>
              <a:ext uri="{FF2B5EF4-FFF2-40B4-BE49-F238E27FC236}">
                <a16:creationId xmlns:a16="http://schemas.microsoft.com/office/drawing/2014/main" id="{23250064-E2AD-1547-A2E7-EEEA3D9C2E49}"/>
              </a:ext>
            </a:extLst>
          </p:cNvPr>
          <p:cNvSpPr txBox="1"/>
          <p:nvPr/>
        </p:nvSpPr>
        <p:spPr>
          <a:xfrm>
            <a:off x="92938" y="6198255"/>
            <a:ext cx="9051062" cy="523220"/>
          </a:xfrm>
          <a:prstGeom prst="rect">
            <a:avLst/>
          </a:prstGeom>
          <a:noFill/>
        </p:spPr>
        <p:txBody>
          <a:bodyPr wrap="square" rtlCol="0">
            <a:spAutoFit/>
          </a:bodyPr>
          <a:lstStyle/>
          <a:p>
            <a:r>
              <a:rPr lang="en-US" sz="1400" dirty="0"/>
              <a:t>Zhang Y </a:t>
            </a:r>
            <a:r>
              <a:rPr lang="en-US" sz="1400" i="1" dirty="0"/>
              <a:t>et al</a:t>
            </a:r>
            <a:r>
              <a:rPr lang="en-US" sz="1400" dirty="0"/>
              <a:t>. </a:t>
            </a:r>
            <a:r>
              <a:rPr lang="en-US" sz="1400" b="1" dirty="0"/>
              <a:t>The impact of different sources of heterogeneity on loss of accuracy from genomic prediction models. </a:t>
            </a:r>
            <a:r>
              <a:rPr lang="en-US" sz="1400" dirty="0"/>
              <a:t>Biostatistics kxy044 (2018).</a:t>
            </a:r>
          </a:p>
        </p:txBody>
      </p:sp>
    </p:spTree>
    <p:extLst>
      <p:ext uri="{BB962C8B-B14F-4D97-AF65-F5344CB8AC3E}">
        <p14:creationId xmlns:p14="http://schemas.microsoft.com/office/powerpoint/2010/main" val="41325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174-3D95-4546-8EBA-651C9F8DCBD2}"/>
              </a:ext>
            </a:extLst>
          </p:cNvPr>
          <p:cNvSpPr>
            <a:spLocks noGrp="1"/>
          </p:cNvSpPr>
          <p:nvPr>
            <p:ph type="title"/>
          </p:nvPr>
        </p:nvSpPr>
        <p:spPr/>
        <p:txBody>
          <a:bodyPr>
            <a:normAutofit fontScale="90000"/>
          </a:bodyPr>
          <a:lstStyle/>
          <a:p>
            <a:r>
              <a:rPr lang="en-US" dirty="0">
                <a:latin typeface="Arial" charset="0"/>
                <a:ea typeface="ＭＳ Ｐゴシック" pitchFamily="1" charset="-128"/>
              </a:rPr>
              <a:t>What kinds of heterogeneity cause loss of accuracy?</a:t>
            </a:r>
            <a:endParaRPr lang="en-US" dirty="0"/>
          </a:p>
        </p:txBody>
      </p:sp>
      <p:sp>
        <p:nvSpPr>
          <p:cNvPr id="3" name="Content Placeholder 2">
            <a:extLst>
              <a:ext uri="{FF2B5EF4-FFF2-40B4-BE49-F238E27FC236}">
                <a16:creationId xmlns:a16="http://schemas.microsoft.com/office/drawing/2014/main" id="{96EA8A96-4107-A54A-8B06-038B380FA7E2}"/>
              </a:ext>
            </a:extLst>
          </p:cNvPr>
          <p:cNvSpPr>
            <a:spLocks noGrp="1"/>
          </p:cNvSpPr>
          <p:nvPr>
            <p:ph idx="1"/>
          </p:nvPr>
        </p:nvSpPr>
        <p:spPr/>
        <p:txBody>
          <a:bodyPr>
            <a:normAutofit/>
          </a:bodyPr>
          <a:lstStyle/>
          <a:p>
            <a:pPr marL="0" indent="0">
              <a:buNone/>
            </a:pPr>
            <a:r>
              <a:rPr lang="en-US" dirty="0"/>
              <a:t>Three types of heterogeneity between studies are manipulated and studied:</a:t>
            </a:r>
          </a:p>
          <a:p>
            <a:pPr marL="971550" lvl="1" indent="-514350">
              <a:buFont typeface="+mj-lt"/>
              <a:buAutoNum type="arabicPeriod" startAt="3"/>
            </a:pPr>
            <a:r>
              <a:rPr lang="en-US" dirty="0"/>
              <a:t>residual confounding or other reasons for different “true" models between gene expression / clinical factors and outcome.</a:t>
            </a:r>
          </a:p>
          <a:p>
            <a:pPr lvl="2">
              <a:buFont typeface="Wingdings" pitchFamily="2" charset="2"/>
              <a:buChar char="Ø"/>
            </a:pPr>
            <a:endParaRPr lang="en-US" dirty="0"/>
          </a:p>
          <a:p>
            <a:pPr lvl="2">
              <a:buFont typeface="Wingdings" pitchFamily="2" charset="2"/>
              <a:buChar char="Ø"/>
            </a:pPr>
            <a:r>
              <a:rPr lang="en-US" dirty="0"/>
              <a:t>Equalize baseline hazards </a:t>
            </a:r>
          </a:p>
          <a:p>
            <a:pPr lvl="2">
              <a:buFont typeface="Wingdings" pitchFamily="2" charset="2"/>
              <a:buChar char="Ø"/>
            </a:pPr>
            <a:r>
              <a:rPr lang="en-US" dirty="0"/>
              <a:t>Use identical generative models for every dataset</a:t>
            </a:r>
          </a:p>
          <a:p>
            <a:endParaRPr lang="en-US" dirty="0"/>
          </a:p>
        </p:txBody>
      </p:sp>
      <p:sp>
        <p:nvSpPr>
          <p:cNvPr id="4" name="Slide Number Placeholder 3">
            <a:extLst>
              <a:ext uri="{FF2B5EF4-FFF2-40B4-BE49-F238E27FC236}">
                <a16:creationId xmlns:a16="http://schemas.microsoft.com/office/drawing/2014/main" id="{D8AC77C2-62ED-D24A-854D-9E17A977790B}"/>
              </a:ext>
            </a:extLst>
          </p:cNvPr>
          <p:cNvSpPr>
            <a:spLocks noGrp="1"/>
          </p:cNvSpPr>
          <p:nvPr>
            <p:ph type="sldNum" sz="quarter" idx="12"/>
          </p:nvPr>
        </p:nvSpPr>
        <p:spPr/>
        <p:txBody>
          <a:bodyPr/>
          <a:lstStyle/>
          <a:p>
            <a:fld id="{C71C242F-20BE-4F6C-ABA6-9DCC8641EF60}" type="slidenum">
              <a:rPr lang="en-US" smtClean="0"/>
              <a:pPr/>
              <a:t>24</a:t>
            </a:fld>
            <a:endParaRPr lang="en-US"/>
          </a:p>
        </p:txBody>
      </p:sp>
      <p:sp>
        <p:nvSpPr>
          <p:cNvPr id="5" name="TextBox 4">
            <a:extLst>
              <a:ext uri="{FF2B5EF4-FFF2-40B4-BE49-F238E27FC236}">
                <a16:creationId xmlns:a16="http://schemas.microsoft.com/office/drawing/2014/main" id="{4CAF73C8-DFFA-F641-AE09-3C6AAA183945}"/>
              </a:ext>
            </a:extLst>
          </p:cNvPr>
          <p:cNvSpPr txBox="1"/>
          <p:nvPr/>
        </p:nvSpPr>
        <p:spPr>
          <a:xfrm>
            <a:off x="92938" y="6198255"/>
            <a:ext cx="9051062" cy="523220"/>
          </a:xfrm>
          <a:prstGeom prst="rect">
            <a:avLst/>
          </a:prstGeom>
          <a:noFill/>
        </p:spPr>
        <p:txBody>
          <a:bodyPr wrap="square" rtlCol="0">
            <a:spAutoFit/>
          </a:bodyPr>
          <a:lstStyle/>
          <a:p>
            <a:r>
              <a:rPr lang="en-US" sz="1400" dirty="0"/>
              <a:t>Zhang Y </a:t>
            </a:r>
            <a:r>
              <a:rPr lang="en-US" sz="1400" i="1" dirty="0"/>
              <a:t>et al</a:t>
            </a:r>
            <a:r>
              <a:rPr lang="en-US" sz="1400" dirty="0"/>
              <a:t>. </a:t>
            </a:r>
            <a:r>
              <a:rPr lang="en-US" sz="1400" b="1" dirty="0"/>
              <a:t>The impact of different sources of heterogeneity on loss of accuracy from genomic prediction models. </a:t>
            </a:r>
            <a:r>
              <a:rPr lang="en-US" sz="1400" dirty="0"/>
              <a:t>Biostatistics kxy044 (2018).</a:t>
            </a:r>
          </a:p>
        </p:txBody>
      </p:sp>
    </p:spTree>
    <p:extLst>
      <p:ext uri="{BB962C8B-B14F-4D97-AF65-F5344CB8AC3E}">
        <p14:creationId xmlns:p14="http://schemas.microsoft.com/office/powerpoint/2010/main" val="396790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causes degradation in CSV?</a:t>
            </a:r>
          </a:p>
        </p:txBody>
      </p:sp>
      <p:sp>
        <p:nvSpPr>
          <p:cNvPr id="4" name="Slide Number Placeholder 3"/>
          <p:cNvSpPr>
            <a:spLocks noGrp="1"/>
          </p:cNvSpPr>
          <p:nvPr>
            <p:ph type="sldNum" sz="quarter" idx="12"/>
          </p:nvPr>
        </p:nvSpPr>
        <p:spPr/>
        <p:txBody>
          <a:bodyPr/>
          <a:lstStyle/>
          <a:p>
            <a:fld id="{C71C242F-20BE-4F6C-ABA6-9DCC8641EF60}" type="slidenum">
              <a:rPr lang="en-US" smtClean="0"/>
              <a:pPr/>
              <a:t>25</a:t>
            </a:fld>
            <a:endParaRPr lang="en-US"/>
          </a:p>
        </p:txBody>
      </p:sp>
      <p:pic>
        <p:nvPicPr>
          <p:cNvPr id="14" name="Picture 13">
            <a:extLst>
              <a:ext uri="{FF2B5EF4-FFF2-40B4-BE49-F238E27FC236}">
                <a16:creationId xmlns:a16="http://schemas.microsoft.com/office/drawing/2014/main" id="{1E603D6E-E7A9-CD48-9A20-D2234994F6CF}"/>
              </a:ext>
            </a:extLst>
          </p:cNvPr>
          <p:cNvPicPr>
            <a:picLocks noChangeAspect="1"/>
          </p:cNvPicPr>
          <p:nvPr/>
        </p:nvPicPr>
        <p:blipFill>
          <a:blip r:embed="rId2"/>
          <a:stretch>
            <a:fillRect/>
          </a:stretch>
        </p:blipFill>
        <p:spPr>
          <a:xfrm>
            <a:off x="4830613" y="1658144"/>
            <a:ext cx="4135420" cy="3091656"/>
          </a:xfrm>
          <a:prstGeom prst="rect">
            <a:avLst/>
          </a:prstGeom>
        </p:spPr>
      </p:pic>
      <p:pic>
        <p:nvPicPr>
          <p:cNvPr id="15" name="Picture 14">
            <a:extLst>
              <a:ext uri="{FF2B5EF4-FFF2-40B4-BE49-F238E27FC236}">
                <a16:creationId xmlns:a16="http://schemas.microsoft.com/office/drawing/2014/main" id="{CB2D6A32-116F-9144-A487-8FFEFD286614}"/>
              </a:ext>
            </a:extLst>
          </p:cNvPr>
          <p:cNvPicPr>
            <a:picLocks noChangeAspect="1"/>
          </p:cNvPicPr>
          <p:nvPr/>
        </p:nvPicPr>
        <p:blipFill>
          <a:blip r:embed="rId3"/>
          <a:stretch>
            <a:fillRect/>
          </a:stretch>
        </p:blipFill>
        <p:spPr>
          <a:xfrm>
            <a:off x="558801" y="1654461"/>
            <a:ext cx="3606800" cy="3095339"/>
          </a:xfrm>
          <a:prstGeom prst="rect">
            <a:avLst/>
          </a:prstGeom>
        </p:spPr>
      </p:pic>
      <p:sp>
        <p:nvSpPr>
          <p:cNvPr id="16" name="TextBox 15">
            <a:extLst>
              <a:ext uri="{FF2B5EF4-FFF2-40B4-BE49-F238E27FC236}">
                <a16:creationId xmlns:a16="http://schemas.microsoft.com/office/drawing/2014/main" id="{C6BAE8D2-F032-2D45-B0AD-FC70B88C1C51}"/>
              </a:ext>
            </a:extLst>
          </p:cNvPr>
          <p:cNvSpPr txBox="1"/>
          <p:nvPr/>
        </p:nvSpPr>
        <p:spPr>
          <a:xfrm>
            <a:off x="558800" y="4873863"/>
            <a:ext cx="8000999" cy="1200329"/>
          </a:xfrm>
          <a:prstGeom prst="rect">
            <a:avLst/>
          </a:prstGeom>
          <a:noFill/>
        </p:spPr>
        <p:txBody>
          <a:bodyPr wrap="square" rtlCol="0">
            <a:spAutoFit/>
          </a:bodyPr>
          <a:lstStyle/>
          <a:p>
            <a:r>
              <a:rPr lang="en-US" b="1" dirty="0"/>
              <a:t>Platforms</a:t>
            </a:r>
            <a:r>
              <a:rPr lang="en-US" dirty="0"/>
              <a:t>: RNA-</a:t>
            </a:r>
            <a:r>
              <a:rPr lang="en-US" dirty="0" err="1"/>
              <a:t>seq</a:t>
            </a:r>
            <a:r>
              <a:rPr lang="en-US" dirty="0"/>
              <a:t>, microarray, metagenomics</a:t>
            </a:r>
          </a:p>
          <a:p>
            <a:r>
              <a:rPr lang="en-US" b="1" dirty="0"/>
              <a:t>Outcomes</a:t>
            </a:r>
            <a:r>
              <a:rPr lang="en-US" dirty="0"/>
              <a:t>: binary, time-to-event</a:t>
            </a:r>
          </a:p>
          <a:p>
            <a:r>
              <a:rPr lang="en-US" b="1" dirty="0"/>
              <a:t>Diseases</a:t>
            </a:r>
            <a:r>
              <a:rPr lang="en-US" dirty="0"/>
              <a:t>: breast cancer, ovarian cancer, type 2 diabetes</a:t>
            </a:r>
          </a:p>
        </p:txBody>
      </p:sp>
      <p:sp>
        <p:nvSpPr>
          <p:cNvPr id="7" name="TextBox 6">
            <a:extLst>
              <a:ext uri="{FF2B5EF4-FFF2-40B4-BE49-F238E27FC236}">
                <a16:creationId xmlns:a16="http://schemas.microsoft.com/office/drawing/2014/main" id="{DEA5CFDC-37B9-5646-BB93-94C9F8C51FBD}"/>
              </a:ext>
            </a:extLst>
          </p:cNvPr>
          <p:cNvSpPr txBox="1"/>
          <p:nvPr/>
        </p:nvSpPr>
        <p:spPr>
          <a:xfrm>
            <a:off x="92938" y="6198255"/>
            <a:ext cx="9051062" cy="523220"/>
          </a:xfrm>
          <a:prstGeom prst="rect">
            <a:avLst/>
          </a:prstGeom>
          <a:noFill/>
        </p:spPr>
        <p:txBody>
          <a:bodyPr wrap="square" rtlCol="0">
            <a:spAutoFit/>
          </a:bodyPr>
          <a:lstStyle/>
          <a:p>
            <a:r>
              <a:rPr lang="en-US" sz="1400" dirty="0"/>
              <a:t>Zhang Y </a:t>
            </a:r>
            <a:r>
              <a:rPr lang="en-US" sz="1400" i="1" dirty="0"/>
              <a:t>et al</a:t>
            </a:r>
            <a:r>
              <a:rPr lang="en-US" sz="1400" dirty="0"/>
              <a:t>. </a:t>
            </a:r>
            <a:r>
              <a:rPr lang="en-US" sz="1400" b="1" dirty="0"/>
              <a:t>The impact of different sources of heterogeneity on loss of accuracy from genomic prediction models. </a:t>
            </a:r>
            <a:r>
              <a:rPr lang="en-US" sz="1400" dirty="0"/>
              <a:t>Biostatistics kxy044 (2018).</a:t>
            </a:r>
          </a:p>
        </p:txBody>
      </p:sp>
    </p:spTree>
    <p:extLst>
      <p:ext uri="{BB962C8B-B14F-4D97-AF65-F5344CB8AC3E}">
        <p14:creationId xmlns:p14="http://schemas.microsoft.com/office/powerpoint/2010/main" val="3527740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FCCB-3A49-884C-BE51-4E2D57C54C79}"/>
              </a:ext>
            </a:extLst>
          </p:cNvPr>
          <p:cNvSpPr>
            <a:spLocks noGrp="1"/>
          </p:cNvSpPr>
          <p:nvPr>
            <p:ph type="title"/>
          </p:nvPr>
        </p:nvSpPr>
        <p:spPr/>
        <p:txBody>
          <a:bodyPr>
            <a:normAutofit fontScale="90000"/>
          </a:bodyPr>
          <a:lstStyle/>
          <a:p>
            <a:r>
              <a:rPr lang="en-US" dirty="0"/>
              <a:t>Summary: sources of heterogeneity</a:t>
            </a:r>
          </a:p>
        </p:txBody>
      </p:sp>
      <p:sp>
        <p:nvSpPr>
          <p:cNvPr id="3" name="Content Placeholder 2">
            <a:extLst>
              <a:ext uri="{FF2B5EF4-FFF2-40B4-BE49-F238E27FC236}">
                <a16:creationId xmlns:a16="http://schemas.microsoft.com/office/drawing/2014/main" id="{5E6AAE44-3E11-244E-9793-4C1971E9C144}"/>
              </a:ext>
            </a:extLst>
          </p:cNvPr>
          <p:cNvSpPr>
            <a:spLocks noGrp="1"/>
          </p:cNvSpPr>
          <p:nvPr>
            <p:ph idx="1"/>
          </p:nvPr>
        </p:nvSpPr>
        <p:spPr/>
        <p:txBody>
          <a:bodyPr>
            <a:normAutofit/>
          </a:bodyPr>
          <a:lstStyle/>
          <a:p>
            <a:r>
              <a:rPr lang="en-US" dirty="0"/>
              <a:t>Easily identifiable sources of heterogeneity are not necessarily the most important ones</a:t>
            </a:r>
          </a:p>
          <a:p>
            <a:r>
              <a:rPr lang="en-US" dirty="0"/>
              <a:t>Unidentified heterogeneity, such as from unmeasured confounding, may be more important</a:t>
            </a:r>
          </a:p>
        </p:txBody>
      </p:sp>
      <p:sp>
        <p:nvSpPr>
          <p:cNvPr id="4" name="Slide Number Placeholder 3">
            <a:extLst>
              <a:ext uri="{FF2B5EF4-FFF2-40B4-BE49-F238E27FC236}">
                <a16:creationId xmlns:a16="http://schemas.microsoft.com/office/drawing/2014/main" id="{FC779EF7-B8DD-414A-855A-5BB73C42C2CE}"/>
              </a:ext>
            </a:extLst>
          </p:cNvPr>
          <p:cNvSpPr>
            <a:spLocks noGrp="1"/>
          </p:cNvSpPr>
          <p:nvPr>
            <p:ph type="sldNum" sz="quarter" idx="12"/>
          </p:nvPr>
        </p:nvSpPr>
        <p:spPr/>
        <p:txBody>
          <a:bodyPr/>
          <a:lstStyle/>
          <a:p>
            <a:fld id="{C71C242F-20BE-4F6C-ABA6-9DCC8641EF60}" type="slidenum">
              <a:rPr lang="en-US" smtClean="0"/>
              <a:pPr/>
              <a:t>26</a:t>
            </a:fld>
            <a:endParaRPr lang="en-US"/>
          </a:p>
        </p:txBody>
      </p:sp>
      <p:sp>
        <p:nvSpPr>
          <p:cNvPr id="6" name="TextBox 5">
            <a:extLst>
              <a:ext uri="{FF2B5EF4-FFF2-40B4-BE49-F238E27FC236}">
                <a16:creationId xmlns:a16="http://schemas.microsoft.com/office/drawing/2014/main" id="{957D718D-C7BA-D74B-B9DA-A5E390AA14F3}"/>
              </a:ext>
            </a:extLst>
          </p:cNvPr>
          <p:cNvSpPr txBox="1"/>
          <p:nvPr/>
        </p:nvSpPr>
        <p:spPr>
          <a:xfrm>
            <a:off x="92938" y="6198255"/>
            <a:ext cx="9051062" cy="523220"/>
          </a:xfrm>
          <a:prstGeom prst="rect">
            <a:avLst/>
          </a:prstGeom>
          <a:noFill/>
        </p:spPr>
        <p:txBody>
          <a:bodyPr wrap="square" rtlCol="0">
            <a:spAutoFit/>
          </a:bodyPr>
          <a:lstStyle/>
          <a:p>
            <a:r>
              <a:rPr lang="en-US" sz="1400" dirty="0"/>
              <a:t>Zhang Y </a:t>
            </a:r>
            <a:r>
              <a:rPr lang="en-US" sz="1400" i="1" dirty="0"/>
              <a:t>et al</a:t>
            </a:r>
            <a:r>
              <a:rPr lang="en-US" sz="1400" dirty="0"/>
              <a:t>. </a:t>
            </a:r>
            <a:r>
              <a:rPr lang="en-US" sz="1400" b="1" dirty="0"/>
              <a:t>The impact of different sources of heterogeneity on loss of accuracy from genomic prediction models. </a:t>
            </a:r>
            <a:r>
              <a:rPr lang="en-US" sz="1400" dirty="0"/>
              <a:t>Biostatistics kxy044 (2018).</a:t>
            </a:r>
          </a:p>
        </p:txBody>
      </p:sp>
    </p:spTree>
    <p:extLst>
      <p:ext uri="{BB962C8B-B14F-4D97-AF65-F5344CB8AC3E}">
        <p14:creationId xmlns:p14="http://schemas.microsoft.com/office/powerpoint/2010/main" val="222048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0764B-9332-6C41-A520-2A271FE7AB4D}"/>
              </a:ext>
            </a:extLst>
          </p:cNvPr>
          <p:cNvSpPr>
            <a:spLocks noGrp="1"/>
          </p:cNvSpPr>
          <p:nvPr>
            <p:ph type="title"/>
          </p:nvPr>
        </p:nvSpPr>
        <p:spPr/>
        <p:txBody>
          <a:bodyPr>
            <a:normAutofit fontScale="90000"/>
          </a:bodyPr>
          <a:lstStyle/>
          <a:p>
            <a:r>
              <a:rPr lang="en-US" dirty="0"/>
              <a:t>Unsupervised classification of CRC transcriptomes</a:t>
            </a:r>
          </a:p>
        </p:txBody>
      </p:sp>
      <p:sp>
        <p:nvSpPr>
          <p:cNvPr id="7" name="Content Placeholder 6">
            <a:extLst>
              <a:ext uri="{FF2B5EF4-FFF2-40B4-BE49-F238E27FC236}">
                <a16:creationId xmlns:a16="http://schemas.microsoft.com/office/drawing/2014/main" id="{73CBC90B-551C-8A4F-89A5-CA7741E7F178}"/>
              </a:ext>
            </a:extLst>
          </p:cNvPr>
          <p:cNvSpPr>
            <a:spLocks noGrp="1"/>
          </p:cNvSpPr>
          <p:nvPr>
            <p:ph idx="1"/>
          </p:nvPr>
        </p:nvSpPr>
        <p:spPr/>
        <p:txBody>
          <a:bodyPr/>
          <a:lstStyle/>
          <a:p>
            <a:r>
              <a:rPr lang="en-US" dirty="0"/>
              <a:t>Numerous efforts have defined discrete transcriptome subtypes of CRC</a:t>
            </a:r>
          </a:p>
          <a:p>
            <a:r>
              <a:rPr lang="en-US" dirty="0"/>
              <a:t>Consolidated as 4 subtypes by </a:t>
            </a:r>
            <a:r>
              <a:rPr lang="en-US" dirty="0" err="1"/>
              <a:t>Guinney</a:t>
            </a:r>
            <a:r>
              <a:rPr lang="en-US" dirty="0"/>
              <a:t> </a:t>
            </a:r>
            <a:r>
              <a:rPr lang="en-US" i="1" dirty="0"/>
              <a:t>et al.</a:t>
            </a:r>
            <a:r>
              <a:rPr lang="en-US" dirty="0"/>
              <a:t> (Nat. Med. 2015) who proposed “consensus molecular subtypes”</a:t>
            </a:r>
          </a:p>
          <a:p>
            <a:r>
              <a:rPr lang="en-US" dirty="0"/>
              <a:t>Appealing relationships to MSI, immune activation, WNT/MYC activation…</a:t>
            </a:r>
          </a:p>
        </p:txBody>
      </p:sp>
      <p:sp>
        <p:nvSpPr>
          <p:cNvPr id="4" name="Slide Number Placeholder 3">
            <a:extLst>
              <a:ext uri="{FF2B5EF4-FFF2-40B4-BE49-F238E27FC236}">
                <a16:creationId xmlns:a16="http://schemas.microsoft.com/office/drawing/2014/main" id="{52C21146-114A-4E4F-A86B-A8BAC403A1FB}"/>
              </a:ext>
            </a:extLst>
          </p:cNvPr>
          <p:cNvSpPr>
            <a:spLocks noGrp="1"/>
          </p:cNvSpPr>
          <p:nvPr>
            <p:ph type="sldNum" sz="quarter" idx="12"/>
          </p:nvPr>
        </p:nvSpPr>
        <p:spPr/>
        <p:txBody>
          <a:bodyPr/>
          <a:lstStyle/>
          <a:p>
            <a:fld id="{C71C242F-20BE-4F6C-ABA6-9DCC8641EF60}" type="slidenum">
              <a:rPr lang="en-US" smtClean="0"/>
              <a:pPr/>
              <a:t>27</a:t>
            </a:fld>
            <a:endParaRPr lang="en-US"/>
          </a:p>
        </p:txBody>
      </p:sp>
      <p:sp>
        <p:nvSpPr>
          <p:cNvPr id="6" name="TextBox 5">
            <a:extLst>
              <a:ext uri="{FF2B5EF4-FFF2-40B4-BE49-F238E27FC236}">
                <a16:creationId xmlns:a16="http://schemas.microsoft.com/office/drawing/2014/main" id="{64948D70-26C7-C24C-AAAA-FAE74152602E}"/>
              </a:ext>
            </a:extLst>
          </p:cNvPr>
          <p:cNvSpPr txBox="1"/>
          <p:nvPr/>
        </p:nvSpPr>
        <p:spPr>
          <a:xfrm>
            <a:off x="247650" y="6334780"/>
            <a:ext cx="8013700" cy="523220"/>
          </a:xfrm>
          <a:prstGeom prst="rect">
            <a:avLst/>
          </a:prstGeom>
          <a:noFill/>
        </p:spPr>
        <p:txBody>
          <a:bodyPr wrap="square" rtlCol="0">
            <a:spAutoFit/>
          </a:bodyPr>
          <a:lstStyle/>
          <a:p>
            <a:r>
              <a:rPr lang="en-US" sz="1400" dirty="0"/>
              <a:t>Ma S </a:t>
            </a:r>
            <a:r>
              <a:rPr lang="en-US" sz="1400" i="1" dirty="0"/>
              <a:t>et al.</a:t>
            </a:r>
            <a:r>
              <a:rPr lang="en-US" sz="1400" dirty="0"/>
              <a:t>: </a:t>
            </a:r>
            <a:r>
              <a:rPr lang="en-US" sz="1400" b="1" dirty="0"/>
              <a:t>Continuity of transcriptomes among colorectal cancer subtypes based on meta-analysis</a:t>
            </a:r>
            <a:r>
              <a:rPr lang="en-US" sz="1400" dirty="0"/>
              <a:t>. </a:t>
            </a:r>
            <a:r>
              <a:rPr lang="en-US" sz="1400" i="1" dirty="0"/>
              <a:t>Genome Biol.</a:t>
            </a:r>
            <a:r>
              <a:rPr lang="en-US" sz="1400" dirty="0"/>
              <a:t> 2018, </a:t>
            </a:r>
            <a:r>
              <a:rPr lang="en-US" sz="1400" b="1" dirty="0"/>
              <a:t>19</a:t>
            </a:r>
            <a:r>
              <a:rPr lang="en-US" sz="1400" dirty="0"/>
              <a:t>:142.</a:t>
            </a:r>
          </a:p>
        </p:txBody>
      </p:sp>
      <p:sp>
        <p:nvSpPr>
          <p:cNvPr id="8" name="TextBox 7">
            <a:extLst>
              <a:ext uri="{FF2B5EF4-FFF2-40B4-BE49-F238E27FC236}">
                <a16:creationId xmlns:a16="http://schemas.microsoft.com/office/drawing/2014/main" id="{B99A5029-7C8D-B24F-B8BB-1E8236509F18}"/>
              </a:ext>
            </a:extLst>
          </p:cNvPr>
          <p:cNvSpPr txBox="1"/>
          <p:nvPr/>
        </p:nvSpPr>
        <p:spPr>
          <a:xfrm>
            <a:off x="247650" y="5856486"/>
            <a:ext cx="8953500" cy="307777"/>
          </a:xfrm>
          <a:prstGeom prst="rect">
            <a:avLst/>
          </a:prstGeom>
          <a:noFill/>
        </p:spPr>
        <p:txBody>
          <a:bodyPr wrap="square" rtlCol="0">
            <a:spAutoFit/>
          </a:bodyPr>
          <a:lstStyle/>
          <a:p>
            <a:r>
              <a:rPr lang="en-US" sz="1400" dirty="0" err="1"/>
              <a:t>Guinney</a:t>
            </a:r>
            <a:r>
              <a:rPr lang="en-US" sz="1400" dirty="0"/>
              <a:t> J </a:t>
            </a:r>
            <a:r>
              <a:rPr lang="en-US" sz="1400" i="1" dirty="0"/>
              <a:t>et al.</a:t>
            </a:r>
            <a:r>
              <a:rPr lang="en-US" sz="1400" dirty="0"/>
              <a:t>: </a:t>
            </a:r>
            <a:r>
              <a:rPr lang="en-US" sz="1400" b="1" dirty="0"/>
              <a:t>The consensus molecular subtypes of colorectal cancer</a:t>
            </a:r>
            <a:r>
              <a:rPr lang="en-US" sz="1400" dirty="0"/>
              <a:t>. </a:t>
            </a:r>
            <a:r>
              <a:rPr lang="en-US" sz="1400" i="1" dirty="0"/>
              <a:t>Nat. Med.</a:t>
            </a:r>
            <a:r>
              <a:rPr lang="en-US" sz="1400" dirty="0"/>
              <a:t> 2015, </a:t>
            </a:r>
            <a:r>
              <a:rPr lang="en-US" sz="1400" b="1" dirty="0"/>
              <a:t>21</a:t>
            </a:r>
            <a:r>
              <a:rPr lang="en-US" sz="1400" dirty="0"/>
              <a:t>:1350–1356.</a:t>
            </a:r>
          </a:p>
        </p:txBody>
      </p:sp>
    </p:spTree>
    <p:extLst>
      <p:ext uri="{BB962C8B-B14F-4D97-AF65-F5344CB8AC3E}">
        <p14:creationId xmlns:p14="http://schemas.microsoft.com/office/powerpoint/2010/main" val="2080645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0764B-9332-6C41-A520-2A271FE7AB4D}"/>
              </a:ext>
            </a:extLst>
          </p:cNvPr>
          <p:cNvSpPr>
            <a:spLocks noGrp="1"/>
          </p:cNvSpPr>
          <p:nvPr>
            <p:ph type="title"/>
          </p:nvPr>
        </p:nvSpPr>
        <p:spPr/>
        <p:txBody>
          <a:bodyPr>
            <a:normAutofit fontScale="90000"/>
          </a:bodyPr>
          <a:lstStyle/>
          <a:p>
            <a:r>
              <a:rPr lang="en-US" dirty="0"/>
              <a:t>CRC transcriptome subtype discovery and validation by meta-analysis</a:t>
            </a:r>
          </a:p>
        </p:txBody>
      </p:sp>
      <p:sp>
        <p:nvSpPr>
          <p:cNvPr id="4" name="Slide Number Placeholder 3">
            <a:extLst>
              <a:ext uri="{FF2B5EF4-FFF2-40B4-BE49-F238E27FC236}">
                <a16:creationId xmlns:a16="http://schemas.microsoft.com/office/drawing/2014/main" id="{52C21146-114A-4E4F-A86B-A8BAC403A1FB}"/>
              </a:ext>
            </a:extLst>
          </p:cNvPr>
          <p:cNvSpPr>
            <a:spLocks noGrp="1"/>
          </p:cNvSpPr>
          <p:nvPr>
            <p:ph type="sldNum" sz="quarter" idx="12"/>
          </p:nvPr>
        </p:nvSpPr>
        <p:spPr/>
        <p:txBody>
          <a:bodyPr/>
          <a:lstStyle/>
          <a:p>
            <a:fld id="{C71C242F-20BE-4F6C-ABA6-9DCC8641EF60}" type="slidenum">
              <a:rPr lang="en-US" smtClean="0"/>
              <a:pPr/>
              <a:t>28</a:t>
            </a:fld>
            <a:endParaRPr lang="en-US"/>
          </a:p>
        </p:txBody>
      </p:sp>
      <p:pic>
        <p:nvPicPr>
          <p:cNvPr id="5" name="Picture 4">
            <a:extLst>
              <a:ext uri="{FF2B5EF4-FFF2-40B4-BE49-F238E27FC236}">
                <a16:creationId xmlns:a16="http://schemas.microsoft.com/office/drawing/2014/main" id="{3EB5DCC4-BC82-6F42-9600-26708435BD49}"/>
              </a:ext>
            </a:extLst>
          </p:cNvPr>
          <p:cNvPicPr>
            <a:picLocks noChangeAspect="1"/>
          </p:cNvPicPr>
          <p:nvPr/>
        </p:nvPicPr>
        <p:blipFill>
          <a:blip r:embed="rId2"/>
          <a:stretch>
            <a:fillRect/>
          </a:stretch>
        </p:blipFill>
        <p:spPr>
          <a:xfrm>
            <a:off x="0" y="1998814"/>
            <a:ext cx="9144000" cy="2860372"/>
          </a:xfrm>
          <a:prstGeom prst="rect">
            <a:avLst/>
          </a:prstGeom>
        </p:spPr>
      </p:pic>
      <p:sp>
        <p:nvSpPr>
          <p:cNvPr id="6" name="TextBox 5">
            <a:extLst>
              <a:ext uri="{FF2B5EF4-FFF2-40B4-BE49-F238E27FC236}">
                <a16:creationId xmlns:a16="http://schemas.microsoft.com/office/drawing/2014/main" id="{64948D70-26C7-C24C-AAAA-FAE74152602E}"/>
              </a:ext>
            </a:extLst>
          </p:cNvPr>
          <p:cNvSpPr txBox="1"/>
          <p:nvPr/>
        </p:nvSpPr>
        <p:spPr>
          <a:xfrm>
            <a:off x="262093" y="5799118"/>
            <a:ext cx="8013700" cy="954107"/>
          </a:xfrm>
          <a:prstGeom prst="rect">
            <a:avLst/>
          </a:prstGeom>
          <a:noFill/>
        </p:spPr>
        <p:txBody>
          <a:bodyPr wrap="square" rtlCol="0">
            <a:spAutoFit/>
          </a:bodyPr>
          <a:lstStyle/>
          <a:p>
            <a:r>
              <a:rPr lang="en-US" sz="1400" dirty="0"/>
              <a:t>Ma S, </a:t>
            </a:r>
            <a:r>
              <a:rPr lang="en-US" sz="1400" dirty="0" err="1"/>
              <a:t>Ogino</a:t>
            </a:r>
            <a:r>
              <a:rPr lang="en-US" sz="1400" dirty="0"/>
              <a:t> S, </a:t>
            </a:r>
            <a:r>
              <a:rPr lang="en-US" sz="1400" dirty="0" err="1"/>
              <a:t>Parsana</a:t>
            </a:r>
            <a:r>
              <a:rPr lang="en-US" sz="1400" dirty="0"/>
              <a:t> P, Nishihara R, Qian Z, Shen J, </a:t>
            </a:r>
            <a:r>
              <a:rPr lang="en-US" sz="1400" dirty="0" err="1"/>
              <a:t>Mima</a:t>
            </a:r>
            <a:r>
              <a:rPr lang="en-US" sz="1400" dirty="0"/>
              <a:t> K, </a:t>
            </a:r>
            <a:r>
              <a:rPr lang="en-US" sz="1400" dirty="0" err="1"/>
              <a:t>Masugi</a:t>
            </a:r>
            <a:r>
              <a:rPr lang="en-US" sz="1400" dirty="0"/>
              <a:t> Y, Cao Y, Nowak JA, </a:t>
            </a:r>
            <a:r>
              <a:rPr lang="en-US" sz="1400" dirty="0" err="1"/>
              <a:t>Shima</a:t>
            </a:r>
            <a:r>
              <a:rPr lang="en-US" sz="1400" dirty="0"/>
              <a:t> K, </a:t>
            </a:r>
            <a:r>
              <a:rPr lang="en-US" sz="1400" dirty="0" err="1"/>
              <a:t>Hoshida</a:t>
            </a:r>
            <a:r>
              <a:rPr lang="en-US" sz="1400" dirty="0"/>
              <a:t> Y, </a:t>
            </a:r>
            <a:r>
              <a:rPr lang="en-US" sz="1400" dirty="0" err="1"/>
              <a:t>Giovannucci</a:t>
            </a:r>
            <a:r>
              <a:rPr lang="en-US" sz="1400" dirty="0"/>
              <a:t> EL, Gala MK, Chan AT, Fuchs CS, </a:t>
            </a:r>
            <a:r>
              <a:rPr lang="en-US" sz="1400" dirty="0" err="1"/>
              <a:t>Parmigiani</a:t>
            </a:r>
            <a:r>
              <a:rPr lang="en-US" sz="1400" dirty="0"/>
              <a:t> G, </a:t>
            </a:r>
            <a:r>
              <a:rPr lang="en-US" sz="1400" dirty="0" err="1"/>
              <a:t>Huttenhower</a:t>
            </a:r>
            <a:r>
              <a:rPr lang="en-US" sz="1400" dirty="0"/>
              <a:t> C, Waldron L: </a:t>
            </a:r>
            <a:r>
              <a:rPr lang="en-US" sz="1400" b="1" dirty="0"/>
              <a:t>Continuity of transcriptomes among colorectal cancer subtypes based on meta-analysis</a:t>
            </a:r>
            <a:r>
              <a:rPr lang="en-US" sz="1400" dirty="0"/>
              <a:t>. </a:t>
            </a:r>
            <a:r>
              <a:rPr lang="en-US" sz="1400" i="1" dirty="0"/>
              <a:t>Genome Biol.</a:t>
            </a:r>
            <a:r>
              <a:rPr lang="en-US" sz="1400" dirty="0"/>
              <a:t> 2018, </a:t>
            </a:r>
            <a:r>
              <a:rPr lang="en-US" sz="1400" b="1" dirty="0"/>
              <a:t>19</a:t>
            </a:r>
            <a:r>
              <a:rPr lang="en-US" sz="1400" dirty="0"/>
              <a:t>:142.</a:t>
            </a:r>
          </a:p>
        </p:txBody>
      </p:sp>
      <p:sp>
        <p:nvSpPr>
          <p:cNvPr id="3" name="TextBox 2">
            <a:extLst>
              <a:ext uri="{FF2B5EF4-FFF2-40B4-BE49-F238E27FC236}">
                <a16:creationId xmlns:a16="http://schemas.microsoft.com/office/drawing/2014/main" id="{968DFC1B-ABCF-E549-91BB-51E905863F9F}"/>
              </a:ext>
            </a:extLst>
          </p:cNvPr>
          <p:cNvSpPr txBox="1"/>
          <p:nvPr/>
        </p:nvSpPr>
        <p:spPr>
          <a:xfrm>
            <a:off x="247650" y="4904485"/>
            <a:ext cx="8042586" cy="461665"/>
          </a:xfrm>
          <a:prstGeom prst="rect">
            <a:avLst/>
          </a:prstGeom>
          <a:noFill/>
        </p:spPr>
        <p:txBody>
          <a:bodyPr wrap="none" rtlCol="0">
            <a:spAutoFit/>
          </a:bodyPr>
          <a:lstStyle/>
          <a:p>
            <a:r>
              <a:rPr lang="en-US" dirty="0"/>
              <a:t>microarray          FFPE array     microarray          RNA-</a:t>
            </a:r>
            <a:r>
              <a:rPr lang="en-US" dirty="0" err="1"/>
              <a:t>seq</a:t>
            </a:r>
            <a:endParaRPr lang="en-US" dirty="0"/>
          </a:p>
        </p:txBody>
      </p:sp>
    </p:spTree>
    <p:extLst>
      <p:ext uri="{BB962C8B-B14F-4D97-AF65-F5344CB8AC3E}">
        <p14:creationId xmlns:p14="http://schemas.microsoft.com/office/powerpoint/2010/main" val="33577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B8A4-C773-DB42-9536-9EAE8CD6068B}"/>
              </a:ext>
            </a:extLst>
          </p:cNvPr>
          <p:cNvSpPr>
            <a:spLocks noGrp="1"/>
          </p:cNvSpPr>
          <p:nvPr>
            <p:ph type="title"/>
          </p:nvPr>
        </p:nvSpPr>
        <p:spPr/>
        <p:txBody>
          <a:bodyPr>
            <a:normAutofit fontScale="90000"/>
          </a:bodyPr>
          <a:lstStyle/>
          <a:p>
            <a:r>
              <a:rPr lang="en-US" dirty="0"/>
              <a:t>Evaluating discreteness of </a:t>
            </a:r>
            <a:br>
              <a:rPr lang="en-US" dirty="0"/>
            </a:br>
            <a:r>
              <a:rPr lang="en-US" dirty="0"/>
              <a:t>published CRC subtypes</a:t>
            </a:r>
          </a:p>
        </p:txBody>
      </p:sp>
      <p:sp>
        <p:nvSpPr>
          <p:cNvPr id="4" name="Slide Number Placeholder 3">
            <a:extLst>
              <a:ext uri="{FF2B5EF4-FFF2-40B4-BE49-F238E27FC236}">
                <a16:creationId xmlns:a16="http://schemas.microsoft.com/office/drawing/2014/main" id="{94CA0AB6-4441-FD4D-8F08-DB53BC3E53A9}"/>
              </a:ext>
            </a:extLst>
          </p:cNvPr>
          <p:cNvSpPr>
            <a:spLocks noGrp="1"/>
          </p:cNvSpPr>
          <p:nvPr>
            <p:ph type="sldNum" sz="quarter" idx="12"/>
          </p:nvPr>
        </p:nvSpPr>
        <p:spPr/>
        <p:txBody>
          <a:bodyPr/>
          <a:lstStyle/>
          <a:p>
            <a:fld id="{C71C242F-20BE-4F6C-ABA6-9DCC8641EF60}" type="slidenum">
              <a:rPr lang="en-US" smtClean="0"/>
              <a:pPr/>
              <a:t>29</a:t>
            </a:fld>
            <a:endParaRPr lang="en-US"/>
          </a:p>
        </p:txBody>
      </p:sp>
      <p:grpSp>
        <p:nvGrpSpPr>
          <p:cNvPr id="11" name="Group 10">
            <a:extLst>
              <a:ext uri="{FF2B5EF4-FFF2-40B4-BE49-F238E27FC236}">
                <a16:creationId xmlns:a16="http://schemas.microsoft.com/office/drawing/2014/main" id="{6BEE1A9B-7E16-7B46-9F04-58D1B3B5A7D1}"/>
              </a:ext>
            </a:extLst>
          </p:cNvPr>
          <p:cNvGrpSpPr/>
          <p:nvPr/>
        </p:nvGrpSpPr>
        <p:grpSpPr>
          <a:xfrm>
            <a:off x="76200" y="1693271"/>
            <a:ext cx="9201150" cy="4111418"/>
            <a:chOff x="0" y="1540871"/>
            <a:chExt cx="9201150" cy="4111418"/>
          </a:xfrm>
        </p:grpSpPr>
        <p:pic>
          <p:nvPicPr>
            <p:cNvPr id="6" name="Picture 5">
              <a:extLst>
                <a:ext uri="{FF2B5EF4-FFF2-40B4-BE49-F238E27FC236}">
                  <a16:creationId xmlns:a16="http://schemas.microsoft.com/office/drawing/2014/main" id="{5E1781E3-02B8-9340-899A-479AD9212BC2}"/>
                </a:ext>
              </a:extLst>
            </p:cNvPr>
            <p:cNvPicPr>
              <a:picLocks noChangeAspect="1"/>
            </p:cNvPicPr>
            <p:nvPr/>
          </p:nvPicPr>
          <p:blipFill>
            <a:blip r:embed="rId2"/>
            <a:stretch>
              <a:fillRect/>
            </a:stretch>
          </p:blipFill>
          <p:spPr>
            <a:xfrm>
              <a:off x="0" y="1831285"/>
              <a:ext cx="9144000" cy="3821004"/>
            </a:xfrm>
            <a:prstGeom prst="rect">
              <a:avLst/>
            </a:prstGeom>
          </p:spPr>
        </p:pic>
        <p:sp>
          <p:nvSpPr>
            <p:cNvPr id="8" name="TextBox 7">
              <a:extLst>
                <a:ext uri="{FF2B5EF4-FFF2-40B4-BE49-F238E27FC236}">
                  <a16:creationId xmlns:a16="http://schemas.microsoft.com/office/drawing/2014/main" id="{D40577C8-B802-AA41-B581-2D55E8914CEF}"/>
                </a:ext>
              </a:extLst>
            </p:cNvPr>
            <p:cNvSpPr txBox="1"/>
            <p:nvPr/>
          </p:nvSpPr>
          <p:spPr>
            <a:xfrm>
              <a:off x="247650" y="1540871"/>
              <a:ext cx="8953500" cy="307777"/>
            </a:xfrm>
            <a:prstGeom prst="rect">
              <a:avLst/>
            </a:prstGeom>
            <a:noFill/>
          </p:spPr>
          <p:txBody>
            <a:bodyPr wrap="square" rtlCol="0">
              <a:spAutoFit/>
            </a:bodyPr>
            <a:lstStyle/>
            <a:p>
              <a:r>
                <a:rPr lang="en-US" sz="1400" dirty="0" err="1"/>
                <a:t>Guinney</a:t>
              </a:r>
              <a:r>
                <a:rPr lang="en-US" sz="1400" dirty="0"/>
                <a:t> J </a:t>
              </a:r>
              <a:r>
                <a:rPr lang="en-US" sz="1400" i="1" dirty="0"/>
                <a:t>et al.</a:t>
              </a:r>
              <a:r>
                <a:rPr lang="en-US" sz="1400" dirty="0"/>
                <a:t>: </a:t>
              </a:r>
              <a:r>
                <a:rPr lang="en-US" sz="1400" b="1" dirty="0"/>
                <a:t>The consensus molecular subtypes of colorectal cancer</a:t>
              </a:r>
              <a:r>
                <a:rPr lang="en-US" sz="1400" dirty="0"/>
                <a:t>. </a:t>
              </a:r>
              <a:r>
                <a:rPr lang="en-US" sz="1400" i="1" dirty="0"/>
                <a:t>Nat. Med.</a:t>
              </a:r>
              <a:r>
                <a:rPr lang="en-US" sz="1400" dirty="0"/>
                <a:t> 2015, </a:t>
              </a:r>
              <a:r>
                <a:rPr lang="en-US" sz="1400" b="1" dirty="0"/>
                <a:t>21</a:t>
              </a:r>
              <a:r>
                <a:rPr lang="en-US" sz="1400" dirty="0"/>
                <a:t>:1350–1356.</a:t>
              </a:r>
            </a:p>
          </p:txBody>
        </p:sp>
      </p:grpSp>
      <p:sp>
        <p:nvSpPr>
          <p:cNvPr id="10" name="TextBox 9">
            <a:extLst>
              <a:ext uri="{FF2B5EF4-FFF2-40B4-BE49-F238E27FC236}">
                <a16:creationId xmlns:a16="http://schemas.microsoft.com/office/drawing/2014/main" id="{4DD3C958-ADA1-6C4A-8621-6FB6302B0721}"/>
              </a:ext>
            </a:extLst>
          </p:cNvPr>
          <p:cNvSpPr txBox="1"/>
          <p:nvPr/>
        </p:nvSpPr>
        <p:spPr>
          <a:xfrm>
            <a:off x="1212444" y="6095103"/>
            <a:ext cx="7023911" cy="461665"/>
          </a:xfrm>
          <a:prstGeom prst="rect">
            <a:avLst/>
          </a:prstGeom>
          <a:noFill/>
        </p:spPr>
        <p:txBody>
          <a:bodyPr wrap="none" rtlCol="0">
            <a:spAutoFit/>
          </a:bodyPr>
          <a:lstStyle/>
          <a:p>
            <a:r>
              <a:rPr lang="en-US" dirty="0"/>
              <a:t>Weak evidence of subtypes across many datasets</a:t>
            </a:r>
          </a:p>
        </p:txBody>
      </p:sp>
      <p:sp>
        <p:nvSpPr>
          <p:cNvPr id="12" name="TextBox 11">
            <a:extLst>
              <a:ext uri="{FF2B5EF4-FFF2-40B4-BE49-F238E27FC236}">
                <a16:creationId xmlns:a16="http://schemas.microsoft.com/office/drawing/2014/main" id="{BE0DDD6E-3BD2-674F-B69B-DF32AB6DB854}"/>
              </a:ext>
            </a:extLst>
          </p:cNvPr>
          <p:cNvSpPr txBox="1"/>
          <p:nvPr/>
        </p:nvSpPr>
        <p:spPr>
          <a:xfrm rot="16200000">
            <a:off x="-773040" y="3352800"/>
            <a:ext cx="1864613" cy="369332"/>
          </a:xfrm>
          <a:prstGeom prst="rect">
            <a:avLst/>
          </a:prstGeom>
          <a:solidFill>
            <a:schemeClr val="bg1"/>
          </a:solidFill>
        </p:spPr>
        <p:txBody>
          <a:bodyPr wrap="none" rtlCol="0">
            <a:spAutoFit/>
          </a:bodyPr>
          <a:lstStyle/>
          <a:p>
            <a:r>
              <a:rPr lang="en-US" sz="1800" dirty="0"/>
              <a:t>Silhouette Width</a:t>
            </a:r>
          </a:p>
        </p:txBody>
      </p:sp>
      <p:sp>
        <p:nvSpPr>
          <p:cNvPr id="13" name="TextBox 12">
            <a:extLst>
              <a:ext uri="{FF2B5EF4-FFF2-40B4-BE49-F238E27FC236}">
                <a16:creationId xmlns:a16="http://schemas.microsoft.com/office/drawing/2014/main" id="{41BE086A-02F7-1340-8F82-FA3D1B8358AC}"/>
              </a:ext>
            </a:extLst>
          </p:cNvPr>
          <p:cNvSpPr txBox="1"/>
          <p:nvPr/>
        </p:nvSpPr>
        <p:spPr>
          <a:xfrm>
            <a:off x="4234521" y="5561064"/>
            <a:ext cx="979755" cy="369332"/>
          </a:xfrm>
          <a:prstGeom prst="rect">
            <a:avLst/>
          </a:prstGeom>
          <a:solidFill>
            <a:schemeClr val="bg1"/>
          </a:solidFill>
        </p:spPr>
        <p:txBody>
          <a:bodyPr wrap="none" rtlCol="0">
            <a:spAutoFit/>
          </a:bodyPr>
          <a:lstStyle/>
          <a:p>
            <a:r>
              <a:rPr lang="en-US" sz="1800" dirty="0"/>
              <a:t>Dataset</a:t>
            </a:r>
          </a:p>
        </p:txBody>
      </p:sp>
      <p:sp>
        <p:nvSpPr>
          <p:cNvPr id="14" name="TextBox 13">
            <a:extLst>
              <a:ext uri="{FF2B5EF4-FFF2-40B4-BE49-F238E27FC236}">
                <a16:creationId xmlns:a16="http://schemas.microsoft.com/office/drawing/2014/main" id="{5483B079-FA10-B34D-8A4F-F1B225035A3B}"/>
              </a:ext>
            </a:extLst>
          </p:cNvPr>
          <p:cNvSpPr txBox="1"/>
          <p:nvPr/>
        </p:nvSpPr>
        <p:spPr>
          <a:xfrm>
            <a:off x="6142216" y="3153898"/>
            <a:ext cx="3001784" cy="369332"/>
          </a:xfrm>
          <a:prstGeom prst="rect">
            <a:avLst/>
          </a:prstGeom>
          <a:solidFill>
            <a:schemeClr val="bg1"/>
          </a:solidFill>
        </p:spPr>
        <p:txBody>
          <a:bodyPr wrap="none" rtlCol="0">
            <a:spAutoFit/>
          </a:bodyPr>
          <a:lstStyle/>
          <a:p>
            <a:r>
              <a:rPr lang="en-US" sz="1800" dirty="0">
                <a:solidFill>
                  <a:schemeClr val="bg1">
                    <a:lumMod val="65000"/>
                  </a:schemeClr>
                </a:solidFill>
              </a:rPr>
              <a:t>Weak and could be artificial</a:t>
            </a:r>
          </a:p>
        </p:txBody>
      </p:sp>
      <p:sp>
        <p:nvSpPr>
          <p:cNvPr id="15" name="TextBox 14">
            <a:extLst>
              <a:ext uri="{FF2B5EF4-FFF2-40B4-BE49-F238E27FC236}">
                <a16:creationId xmlns:a16="http://schemas.microsoft.com/office/drawing/2014/main" id="{1580F653-AB58-D141-9436-CF94AEAA6571}"/>
              </a:ext>
            </a:extLst>
          </p:cNvPr>
          <p:cNvSpPr txBox="1"/>
          <p:nvPr/>
        </p:nvSpPr>
        <p:spPr>
          <a:xfrm>
            <a:off x="7112675" y="2570488"/>
            <a:ext cx="2031325" cy="369332"/>
          </a:xfrm>
          <a:prstGeom prst="rect">
            <a:avLst/>
          </a:prstGeom>
          <a:solidFill>
            <a:schemeClr val="bg1"/>
          </a:solidFill>
        </p:spPr>
        <p:txBody>
          <a:bodyPr wrap="none" rtlCol="0">
            <a:spAutoFit/>
          </a:bodyPr>
          <a:lstStyle/>
          <a:p>
            <a:r>
              <a:rPr lang="en-US" sz="1800" dirty="0">
                <a:solidFill>
                  <a:schemeClr val="bg1">
                    <a:lumMod val="65000"/>
                  </a:schemeClr>
                </a:solidFill>
              </a:rPr>
              <a:t>Moderate Support</a:t>
            </a:r>
          </a:p>
        </p:txBody>
      </p:sp>
      <p:sp>
        <p:nvSpPr>
          <p:cNvPr id="16" name="TextBox 15">
            <a:extLst>
              <a:ext uri="{FF2B5EF4-FFF2-40B4-BE49-F238E27FC236}">
                <a16:creationId xmlns:a16="http://schemas.microsoft.com/office/drawing/2014/main" id="{E75ECFB9-6D18-A745-AC3B-33CA851B87FC}"/>
              </a:ext>
            </a:extLst>
          </p:cNvPr>
          <p:cNvSpPr txBox="1"/>
          <p:nvPr/>
        </p:nvSpPr>
        <p:spPr>
          <a:xfrm>
            <a:off x="7406216" y="2106796"/>
            <a:ext cx="1736373" cy="369332"/>
          </a:xfrm>
          <a:prstGeom prst="rect">
            <a:avLst/>
          </a:prstGeom>
          <a:solidFill>
            <a:schemeClr val="bg1"/>
          </a:solidFill>
        </p:spPr>
        <p:txBody>
          <a:bodyPr wrap="none" rtlCol="0">
            <a:spAutoFit/>
          </a:bodyPr>
          <a:lstStyle/>
          <a:p>
            <a:r>
              <a:rPr lang="en-US" sz="1800" dirty="0">
                <a:solidFill>
                  <a:schemeClr val="bg1">
                    <a:lumMod val="65000"/>
                  </a:schemeClr>
                </a:solidFill>
              </a:rPr>
              <a:t>Strong Support</a:t>
            </a:r>
          </a:p>
        </p:txBody>
      </p:sp>
      <p:sp>
        <p:nvSpPr>
          <p:cNvPr id="17" name="TextBox 16">
            <a:extLst>
              <a:ext uri="{FF2B5EF4-FFF2-40B4-BE49-F238E27FC236}">
                <a16:creationId xmlns:a16="http://schemas.microsoft.com/office/drawing/2014/main" id="{7AC20C98-FCE8-6045-8943-F1F332B74362}"/>
              </a:ext>
            </a:extLst>
          </p:cNvPr>
          <p:cNvSpPr txBox="1"/>
          <p:nvPr/>
        </p:nvSpPr>
        <p:spPr>
          <a:xfrm>
            <a:off x="6515855" y="4646873"/>
            <a:ext cx="2608406" cy="369332"/>
          </a:xfrm>
          <a:prstGeom prst="rect">
            <a:avLst/>
          </a:prstGeom>
          <a:solidFill>
            <a:schemeClr val="bg1"/>
          </a:solidFill>
        </p:spPr>
        <p:txBody>
          <a:bodyPr wrap="none" rtlCol="0">
            <a:spAutoFit/>
          </a:bodyPr>
          <a:lstStyle/>
          <a:p>
            <a:r>
              <a:rPr lang="en-US" sz="1800" dirty="0">
                <a:solidFill>
                  <a:schemeClr val="bg1">
                    <a:lumMod val="65000"/>
                  </a:schemeClr>
                </a:solidFill>
              </a:rPr>
              <a:t>No substantial structure</a:t>
            </a:r>
          </a:p>
        </p:txBody>
      </p:sp>
    </p:spTree>
    <p:extLst>
      <p:ext uri="{BB962C8B-B14F-4D97-AF65-F5344CB8AC3E}">
        <p14:creationId xmlns:p14="http://schemas.microsoft.com/office/powerpoint/2010/main" val="231041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57259961"/>
              </p:ext>
            </p:extLst>
          </p:nvPr>
        </p:nvGraphicFramePr>
        <p:xfrm>
          <a:off x="1584787" y="1661158"/>
          <a:ext cx="5984414" cy="4135662"/>
        </p:xfrm>
        <a:graphic>
          <a:graphicData uri="http://schemas.openxmlformats.org/drawingml/2006/table">
            <a:tbl>
              <a:tblPr firstRow="1" bandRow="1">
                <a:tableStyleId>{5C22544A-7EE6-4342-B048-85BDC9FD1C3A}</a:tableStyleId>
              </a:tblPr>
              <a:tblGrid>
                <a:gridCol w="664935">
                  <a:extLst>
                    <a:ext uri="{9D8B030D-6E8A-4147-A177-3AD203B41FA5}">
                      <a16:colId xmlns:a16="http://schemas.microsoft.com/office/drawing/2014/main" val="495368565"/>
                    </a:ext>
                  </a:extLst>
                </a:gridCol>
                <a:gridCol w="664935">
                  <a:extLst>
                    <a:ext uri="{9D8B030D-6E8A-4147-A177-3AD203B41FA5}">
                      <a16:colId xmlns:a16="http://schemas.microsoft.com/office/drawing/2014/main" val="1063661409"/>
                    </a:ext>
                  </a:extLst>
                </a:gridCol>
                <a:gridCol w="2327272">
                  <a:extLst>
                    <a:ext uri="{9D8B030D-6E8A-4147-A177-3AD203B41FA5}">
                      <a16:colId xmlns:a16="http://schemas.microsoft.com/office/drawing/2014/main" val="1479851905"/>
                    </a:ext>
                  </a:extLst>
                </a:gridCol>
                <a:gridCol w="2327272">
                  <a:extLst>
                    <a:ext uri="{9D8B030D-6E8A-4147-A177-3AD203B41FA5}">
                      <a16:colId xmlns:a16="http://schemas.microsoft.com/office/drawing/2014/main" val="188804056"/>
                    </a:ext>
                  </a:extLst>
                </a:gridCol>
              </a:tblGrid>
              <a:tr h="745263">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endParaRPr lang="en-GB" sz="1600" dirty="0">
                        <a:latin typeface="Gill Sans MT" panose="020B0502020104020203" pitchFamily="34" charset="0"/>
                      </a:endParaRPr>
                    </a:p>
                  </a:txBody>
                  <a:tcPr marL="59887" marR="59887" marT="39925" marB="39925" anchor="ctr">
                    <a:noFill/>
                  </a:tcPr>
                </a:tc>
                <a:tc gridSpan="2">
                  <a:txBody>
                    <a:bodyPr/>
                    <a:lstStyle/>
                    <a:p>
                      <a:pPr algn="ctr"/>
                      <a:r>
                        <a:rPr lang="en-GB" sz="4400" dirty="0">
                          <a:solidFill>
                            <a:schemeClr val="bg1"/>
                          </a:solidFill>
                          <a:latin typeface="Gill Sans MT" panose="020B0502020104020203" pitchFamily="34" charset="0"/>
                        </a:rPr>
                        <a:t>Data</a:t>
                      </a:r>
                    </a:p>
                  </a:txBody>
                  <a:tcPr marL="79850" marR="79850" marT="39925" marB="39925"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735924">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r>
                        <a:rPr lang="en-GB" sz="2400" dirty="0">
                          <a:latin typeface="Gill Sans MT" panose="020B0502020104020203" pitchFamily="34" charset="0"/>
                        </a:rPr>
                        <a:t>Same</a:t>
                      </a:r>
                    </a:p>
                  </a:txBody>
                  <a:tcPr marL="59887" marR="59887" marT="39925" marB="39925" anchor="ctr">
                    <a:solidFill>
                      <a:srgbClr val="008080">
                        <a:alpha val="50000"/>
                      </a:srgbClr>
                    </a:solidFill>
                  </a:tcPr>
                </a:tc>
                <a:tc>
                  <a:txBody>
                    <a:bodyPr/>
                    <a:lstStyle/>
                    <a:p>
                      <a:pPr algn="ctr"/>
                      <a:r>
                        <a:rPr lang="en-GB" sz="2400" dirty="0">
                          <a:latin typeface="Gill Sans MT" panose="020B0502020104020203" pitchFamily="34" charset="0"/>
                        </a:rPr>
                        <a:t>Different</a:t>
                      </a:r>
                    </a:p>
                  </a:txBody>
                  <a:tcPr marL="59887" marR="59887" marT="39925" marB="39925" anchor="ctr">
                    <a:solidFill>
                      <a:srgbClr val="008080">
                        <a:alpha val="50000"/>
                      </a:srgbClr>
                    </a:solidFill>
                  </a:tcPr>
                </a:tc>
                <a:extLst>
                  <a:ext uri="{0D108BD9-81ED-4DB2-BD59-A6C34878D82A}">
                    <a16:rowId xmlns:a16="http://schemas.microsoft.com/office/drawing/2014/main" val="2299976131"/>
                  </a:ext>
                </a:extLst>
              </a:tr>
              <a:tr h="1324664">
                <a:tc rowSpan="2">
                  <a:txBody>
                    <a:bodyPr/>
                    <a:lstStyle/>
                    <a:p>
                      <a:pPr algn="ctr"/>
                      <a:r>
                        <a:rPr lang="en-GB" sz="4400" b="1" dirty="0">
                          <a:solidFill>
                            <a:schemeClr val="bg1"/>
                          </a:solidFill>
                          <a:latin typeface="Gill Sans MT" panose="020B0502020104020203" pitchFamily="34" charset="0"/>
                        </a:rPr>
                        <a:t>Code</a:t>
                      </a:r>
                    </a:p>
                  </a:txBody>
                  <a:tcPr marL="79850" marR="79850" marT="39925" marB="39925" vert="vert270" anchor="ctr">
                    <a:solidFill>
                      <a:srgbClr val="008080"/>
                    </a:solidFill>
                  </a:tcPr>
                </a:tc>
                <a:tc>
                  <a:txBody>
                    <a:bodyPr/>
                    <a:lstStyle/>
                    <a:p>
                      <a:pPr algn="ctr"/>
                      <a:r>
                        <a:rPr lang="en-GB" sz="2400" dirty="0">
                          <a:latin typeface="Gill Sans MT" panose="020B0502020104020203" pitchFamily="34" charset="0"/>
                        </a:rPr>
                        <a:t>Same</a:t>
                      </a:r>
                    </a:p>
                  </a:txBody>
                  <a:tcPr marL="59887" marR="59887" marT="39925" marB="39925" vert="vert270" anchor="ctr">
                    <a:solidFill>
                      <a:srgbClr val="008080">
                        <a:alpha val="50000"/>
                      </a:srgbClr>
                    </a:solidFill>
                  </a:tcPr>
                </a:tc>
                <a:tc>
                  <a:txBody>
                    <a:bodyPr/>
                    <a:lstStyle/>
                    <a:p>
                      <a:pPr algn="ctr"/>
                      <a:r>
                        <a:rPr lang="en-GB" sz="3100" dirty="0">
                          <a:latin typeface="Gill Sans MT" panose="020B0502020104020203" pitchFamily="34" charset="0"/>
                        </a:rPr>
                        <a:t>Reproducible</a:t>
                      </a:r>
                      <a:endParaRPr lang="en-GB" sz="1600" dirty="0">
                        <a:latin typeface="Gill Sans MT" panose="020B0502020104020203" pitchFamily="34" charset="0"/>
                      </a:endParaRPr>
                    </a:p>
                  </a:txBody>
                  <a:tcPr marL="59887" marR="59887" marT="39925" marB="39925" anchor="ctr">
                    <a:solidFill>
                      <a:srgbClr val="008080">
                        <a:alpha val="20000"/>
                      </a:srgbClr>
                    </a:solidFill>
                  </a:tcPr>
                </a:tc>
                <a:tc>
                  <a:txBody>
                    <a:bodyPr/>
                    <a:lstStyle/>
                    <a:p>
                      <a:pPr algn="ctr"/>
                      <a:r>
                        <a:rPr lang="en-GB" sz="3100" dirty="0">
                          <a:latin typeface="Gill Sans MT" panose="020B0502020104020203" pitchFamily="34" charset="0"/>
                        </a:rPr>
                        <a:t>Replicable</a:t>
                      </a:r>
                      <a:endParaRPr lang="en-GB" sz="1600" dirty="0">
                        <a:latin typeface="Gill Sans MT" panose="020B0502020104020203" pitchFamily="34" charset="0"/>
                      </a:endParaRPr>
                    </a:p>
                  </a:txBody>
                  <a:tcPr marL="59887" marR="59887" marT="39925" marB="39925" anchor="ctr">
                    <a:solidFill>
                      <a:srgbClr val="008080">
                        <a:alpha val="20000"/>
                      </a:srgbClr>
                    </a:solidFill>
                  </a:tcPr>
                </a:tc>
                <a:extLst>
                  <a:ext uri="{0D108BD9-81ED-4DB2-BD59-A6C34878D82A}">
                    <a16:rowId xmlns:a16="http://schemas.microsoft.com/office/drawing/2014/main" val="3239240244"/>
                  </a:ext>
                </a:extLst>
              </a:tr>
              <a:tr h="1324664">
                <a:tc vMerge="1">
                  <a:txBody>
                    <a:bodyPr/>
                    <a:lstStyle/>
                    <a:p>
                      <a:endParaRPr lang="en-GB" dirty="0"/>
                    </a:p>
                  </a:txBody>
                  <a:tcPr/>
                </a:tc>
                <a:tc>
                  <a:txBody>
                    <a:bodyPr/>
                    <a:lstStyle/>
                    <a:p>
                      <a:pPr algn="ctr"/>
                      <a:r>
                        <a:rPr lang="en-GB" sz="2400" dirty="0">
                          <a:latin typeface="Gill Sans MT" panose="020B0502020104020203" pitchFamily="34" charset="0"/>
                        </a:rPr>
                        <a:t>Different</a:t>
                      </a:r>
                    </a:p>
                  </a:txBody>
                  <a:tcPr marL="59887" marR="59887" marT="39925" marB="39925" vert="vert270" anchor="ctr">
                    <a:solidFill>
                      <a:srgbClr val="008080">
                        <a:alpha val="50000"/>
                      </a:srgbClr>
                    </a:solidFill>
                  </a:tcPr>
                </a:tc>
                <a:tc>
                  <a:txBody>
                    <a:bodyPr/>
                    <a:lstStyle/>
                    <a:p>
                      <a:pPr algn="ctr"/>
                      <a:r>
                        <a:rPr lang="en-GB" sz="3100" dirty="0">
                          <a:latin typeface="Gill Sans MT" panose="020B0502020104020203" pitchFamily="34" charset="0"/>
                        </a:rPr>
                        <a:t>Robust</a:t>
                      </a:r>
                      <a:endParaRPr lang="en-GB" sz="1600" dirty="0">
                        <a:latin typeface="Gill Sans MT" panose="020B0502020104020203" pitchFamily="34" charset="0"/>
                      </a:endParaRPr>
                    </a:p>
                  </a:txBody>
                  <a:tcPr marL="59887" marR="59887" marT="39925" marB="39925" anchor="ctr">
                    <a:solidFill>
                      <a:srgbClr val="008080">
                        <a:alpha val="20000"/>
                      </a:srgbClr>
                    </a:solidFill>
                  </a:tcPr>
                </a:tc>
                <a:tc>
                  <a:txBody>
                    <a:bodyPr/>
                    <a:lstStyle/>
                    <a:p>
                      <a:pPr algn="ctr"/>
                      <a:r>
                        <a:rPr lang="en-GB" sz="3100" dirty="0">
                          <a:latin typeface="Gill Sans MT" panose="020B0502020104020203" pitchFamily="34" charset="0"/>
                        </a:rPr>
                        <a:t>Generalizable</a:t>
                      </a:r>
                    </a:p>
                  </a:txBody>
                  <a:tcPr marL="59887" marR="59887" marT="39925" marB="39925"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2" name="Title 1"/>
          <p:cNvSpPr>
            <a:spLocks noGrp="1"/>
          </p:cNvSpPr>
          <p:nvPr>
            <p:ph type="title"/>
          </p:nvPr>
        </p:nvSpPr>
        <p:spPr/>
        <p:txBody>
          <a:bodyPr/>
          <a:lstStyle/>
          <a:p>
            <a:r>
              <a:rPr lang="en-US" dirty="0"/>
              <a:t>A note on reproducibility, etc.</a:t>
            </a:r>
          </a:p>
        </p:txBody>
      </p:sp>
      <p:sp>
        <p:nvSpPr>
          <p:cNvPr id="3" name="TextBox 2"/>
          <p:cNvSpPr txBox="1"/>
          <p:nvPr/>
        </p:nvSpPr>
        <p:spPr>
          <a:xfrm>
            <a:off x="698552" y="6012484"/>
            <a:ext cx="5560536" cy="646331"/>
          </a:xfrm>
          <a:prstGeom prst="rect">
            <a:avLst/>
          </a:prstGeom>
          <a:noFill/>
        </p:spPr>
        <p:txBody>
          <a:bodyPr wrap="none" rtlCol="0">
            <a:spAutoFit/>
          </a:bodyPr>
          <a:lstStyle/>
          <a:p>
            <a:r>
              <a:rPr lang="en-US" dirty="0"/>
              <a:t>Whitaker, </a:t>
            </a:r>
            <a:r>
              <a:rPr lang="en-US" dirty="0" err="1"/>
              <a:t>Kirstie</a:t>
            </a:r>
            <a:r>
              <a:rPr lang="en-US" dirty="0"/>
              <a:t> (2017): Publishing a reproducible paper. </a:t>
            </a:r>
          </a:p>
          <a:p>
            <a:r>
              <a:rPr lang="en-US" dirty="0"/>
              <a:t>https://</a:t>
            </a:r>
            <a:r>
              <a:rPr lang="en-US" dirty="0" err="1"/>
              <a:t>doi.org</a:t>
            </a:r>
            <a:r>
              <a:rPr lang="en-US" dirty="0"/>
              <a:t>/10.6084/m9.figshare.4720996.v1</a:t>
            </a:r>
          </a:p>
        </p:txBody>
      </p:sp>
      <p:sp>
        <p:nvSpPr>
          <p:cNvPr id="7"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3</a:t>
            </a:fld>
            <a:endParaRPr lang="it-IT"/>
          </a:p>
        </p:txBody>
      </p:sp>
    </p:spTree>
    <p:extLst>
      <p:ext uri="{BB962C8B-B14F-4D97-AF65-F5344CB8AC3E}">
        <p14:creationId xmlns:p14="http://schemas.microsoft.com/office/powerpoint/2010/main" val="22230456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6855-727D-1C4B-B981-09E2550D89CC}"/>
              </a:ext>
            </a:extLst>
          </p:cNvPr>
          <p:cNvSpPr>
            <a:spLocks noGrp="1"/>
          </p:cNvSpPr>
          <p:nvPr>
            <p:ph type="title"/>
          </p:nvPr>
        </p:nvSpPr>
        <p:spPr/>
        <p:txBody>
          <a:bodyPr>
            <a:normAutofit fontScale="90000"/>
          </a:bodyPr>
          <a:lstStyle/>
          <a:p>
            <a:r>
              <a:rPr lang="en-US" dirty="0"/>
              <a:t>Weak evidence </a:t>
            </a:r>
            <a:br>
              <a:rPr lang="en-US" dirty="0"/>
            </a:br>
            <a:r>
              <a:rPr lang="en-US" dirty="0"/>
              <a:t>for discrete molecular subtypes</a:t>
            </a:r>
          </a:p>
        </p:txBody>
      </p:sp>
      <p:sp>
        <p:nvSpPr>
          <p:cNvPr id="3" name="Content Placeholder 2">
            <a:extLst>
              <a:ext uri="{FF2B5EF4-FFF2-40B4-BE49-F238E27FC236}">
                <a16:creationId xmlns:a16="http://schemas.microsoft.com/office/drawing/2014/main" id="{808F43DE-B8D5-3547-AB1F-BC013AAAF762}"/>
              </a:ext>
            </a:extLst>
          </p:cNvPr>
          <p:cNvSpPr>
            <a:spLocks noGrp="1"/>
          </p:cNvSpPr>
          <p:nvPr>
            <p:ph idx="1"/>
          </p:nvPr>
        </p:nvSpPr>
        <p:spPr/>
        <p:txBody>
          <a:bodyPr/>
          <a:lstStyle/>
          <a:p>
            <a:r>
              <a:rPr lang="en-US" dirty="0"/>
              <a:t>Using multiple measures of cluster discreteness and robustness</a:t>
            </a:r>
          </a:p>
          <a:p>
            <a:r>
              <a:rPr lang="en-US" dirty="0"/>
              <a:t>In a stroma-free xenograft dataset</a:t>
            </a:r>
          </a:p>
          <a:p>
            <a:r>
              <a:rPr lang="en-US" dirty="0"/>
              <a:t>For a classifier developed from xenograft</a:t>
            </a:r>
          </a:p>
          <a:p>
            <a:r>
              <a:rPr lang="en-US" dirty="0"/>
              <a:t>For classifiers re-trained by other methods</a:t>
            </a:r>
          </a:p>
          <a:p>
            <a:endParaRPr lang="en-US" dirty="0"/>
          </a:p>
          <a:p>
            <a:pPr lvl="1">
              <a:buFont typeface="Wingdings" pitchFamily="2" charset="2"/>
              <a:buChar char="Ø"/>
            </a:pPr>
            <a:r>
              <a:rPr lang="en-US" dirty="0"/>
              <a:t>Not the same as “proving there are no subtypes”</a:t>
            </a:r>
          </a:p>
        </p:txBody>
      </p:sp>
      <p:sp>
        <p:nvSpPr>
          <p:cNvPr id="4" name="Slide Number Placeholder 3">
            <a:extLst>
              <a:ext uri="{FF2B5EF4-FFF2-40B4-BE49-F238E27FC236}">
                <a16:creationId xmlns:a16="http://schemas.microsoft.com/office/drawing/2014/main" id="{9AD12D01-F125-D344-B7F6-264BCF1E5756}"/>
              </a:ext>
            </a:extLst>
          </p:cNvPr>
          <p:cNvSpPr>
            <a:spLocks noGrp="1"/>
          </p:cNvSpPr>
          <p:nvPr>
            <p:ph type="sldNum" sz="quarter" idx="12"/>
          </p:nvPr>
        </p:nvSpPr>
        <p:spPr/>
        <p:txBody>
          <a:bodyPr/>
          <a:lstStyle/>
          <a:p>
            <a:fld id="{C71C242F-20BE-4F6C-ABA6-9DCC8641EF60}" type="slidenum">
              <a:rPr lang="en-US" smtClean="0"/>
              <a:pPr/>
              <a:t>30</a:t>
            </a:fld>
            <a:endParaRPr lang="en-US"/>
          </a:p>
        </p:txBody>
      </p:sp>
      <p:sp>
        <p:nvSpPr>
          <p:cNvPr id="5" name="TextBox 4">
            <a:extLst>
              <a:ext uri="{FF2B5EF4-FFF2-40B4-BE49-F238E27FC236}">
                <a16:creationId xmlns:a16="http://schemas.microsoft.com/office/drawing/2014/main" id="{DA632987-0D0B-7445-AEFB-FC52BDE3181A}"/>
              </a:ext>
            </a:extLst>
          </p:cNvPr>
          <p:cNvSpPr txBox="1"/>
          <p:nvPr/>
        </p:nvSpPr>
        <p:spPr>
          <a:xfrm>
            <a:off x="203200" y="5831671"/>
            <a:ext cx="8166100" cy="954107"/>
          </a:xfrm>
          <a:prstGeom prst="rect">
            <a:avLst/>
          </a:prstGeom>
          <a:noFill/>
        </p:spPr>
        <p:txBody>
          <a:bodyPr wrap="square" rtlCol="0">
            <a:spAutoFit/>
          </a:bodyPr>
          <a:lstStyle/>
          <a:p>
            <a:r>
              <a:rPr lang="en-US" sz="1400" dirty="0"/>
              <a:t>Yamauchi M, Morikawa T, </a:t>
            </a:r>
            <a:r>
              <a:rPr lang="en-US" sz="1400" dirty="0" err="1"/>
              <a:t>Kuchiba</a:t>
            </a:r>
            <a:r>
              <a:rPr lang="en-US" sz="1400" dirty="0"/>
              <a:t> A, Imamura Y, Qian ZR, Nishihara R, Liao X, Waldron L, </a:t>
            </a:r>
            <a:r>
              <a:rPr lang="en-US" sz="1400" dirty="0" err="1"/>
              <a:t>Hoshida</a:t>
            </a:r>
            <a:r>
              <a:rPr lang="en-US" sz="1400" dirty="0"/>
              <a:t> Y, </a:t>
            </a:r>
            <a:r>
              <a:rPr lang="en-US" sz="1400" dirty="0" err="1"/>
              <a:t>Huttenhower</a:t>
            </a:r>
            <a:r>
              <a:rPr lang="en-US" sz="1400" dirty="0"/>
              <a:t> C, Chan AT, </a:t>
            </a:r>
            <a:r>
              <a:rPr lang="en-US" sz="1400" dirty="0" err="1"/>
              <a:t>Giovannucci</a:t>
            </a:r>
            <a:r>
              <a:rPr lang="en-US" sz="1400" dirty="0"/>
              <a:t> E, Fuchs C, </a:t>
            </a:r>
            <a:r>
              <a:rPr lang="en-US" sz="1400" dirty="0" err="1"/>
              <a:t>Ogino</a:t>
            </a:r>
            <a:r>
              <a:rPr lang="en-US" sz="1400" dirty="0"/>
              <a:t> S: </a:t>
            </a:r>
            <a:r>
              <a:rPr lang="en-US" sz="1400" b="1" dirty="0"/>
              <a:t>Assessment of colorectal cancer molecular features along bowel subsites challenges the conception of distinct dichotomy of proximal versus distal </a:t>
            </a:r>
            <a:r>
              <a:rPr lang="en-US" sz="1400" b="1" dirty="0" err="1"/>
              <a:t>colorectum</a:t>
            </a:r>
            <a:r>
              <a:rPr lang="en-US" sz="1400" dirty="0"/>
              <a:t>. </a:t>
            </a:r>
            <a:r>
              <a:rPr lang="en-US" sz="1400" i="1" dirty="0"/>
              <a:t>Gut</a:t>
            </a:r>
            <a:r>
              <a:rPr lang="en-US" sz="1400" dirty="0"/>
              <a:t> 2012, </a:t>
            </a:r>
            <a:r>
              <a:rPr lang="en-US" sz="1400" b="1" dirty="0"/>
              <a:t>61</a:t>
            </a:r>
            <a:r>
              <a:rPr lang="en-US" sz="1400" dirty="0"/>
              <a:t>:847–854.</a:t>
            </a:r>
          </a:p>
        </p:txBody>
      </p:sp>
    </p:spTree>
    <p:extLst>
      <p:ext uri="{BB962C8B-B14F-4D97-AF65-F5344CB8AC3E}">
        <p14:creationId xmlns:p14="http://schemas.microsoft.com/office/powerpoint/2010/main" val="106772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256-45BD-6E43-AA44-FE0DB879517A}"/>
              </a:ext>
            </a:extLst>
          </p:cNvPr>
          <p:cNvSpPr>
            <a:spLocks noGrp="1"/>
          </p:cNvSpPr>
          <p:nvPr>
            <p:ph type="title"/>
          </p:nvPr>
        </p:nvSpPr>
        <p:spPr/>
        <p:txBody>
          <a:bodyPr>
            <a:normAutofit fontScale="90000"/>
          </a:bodyPr>
          <a:lstStyle/>
          <a:p>
            <a:r>
              <a:rPr lang="en-US" dirty="0"/>
              <a:t>Discovery of better supported continuous CRC “subtypes”</a:t>
            </a:r>
          </a:p>
        </p:txBody>
      </p:sp>
      <p:sp>
        <p:nvSpPr>
          <p:cNvPr id="3" name="Content Placeholder 2">
            <a:extLst>
              <a:ext uri="{FF2B5EF4-FFF2-40B4-BE49-F238E27FC236}">
                <a16:creationId xmlns:a16="http://schemas.microsoft.com/office/drawing/2014/main" id="{64516833-66EA-D54F-A9C1-8A278136718D}"/>
              </a:ext>
            </a:extLst>
          </p:cNvPr>
          <p:cNvSpPr>
            <a:spLocks noGrp="1"/>
          </p:cNvSpPr>
          <p:nvPr>
            <p:ph idx="1"/>
          </p:nvPr>
        </p:nvSpPr>
        <p:spPr/>
        <p:txBody>
          <a:bodyPr/>
          <a:lstStyle/>
          <a:p>
            <a:pPr marL="0" indent="0">
              <a:buNone/>
            </a:pPr>
            <a:r>
              <a:rPr lang="en-US" dirty="0"/>
              <a:t>Objectives:</a:t>
            </a:r>
          </a:p>
          <a:p>
            <a:pPr lvl="1"/>
            <a:r>
              <a:rPr lang="en-US" dirty="0"/>
              <a:t>Use numerous publicly available expression datasets to discover discrete or continuous subtypes</a:t>
            </a:r>
          </a:p>
          <a:p>
            <a:pPr lvl="1"/>
            <a:r>
              <a:rPr lang="en-US" dirty="0"/>
              <a:t>Be robust to batch, platform, and study effects</a:t>
            </a:r>
          </a:p>
          <a:p>
            <a:pPr lvl="1"/>
            <a:r>
              <a:rPr lang="en-US" dirty="0"/>
              <a:t>Provide a well-validated summary descriptor of the CRC transcriptome</a:t>
            </a:r>
          </a:p>
        </p:txBody>
      </p:sp>
      <p:sp>
        <p:nvSpPr>
          <p:cNvPr id="4" name="Slide Number Placeholder 3">
            <a:extLst>
              <a:ext uri="{FF2B5EF4-FFF2-40B4-BE49-F238E27FC236}">
                <a16:creationId xmlns:a16="http://schemas.microsoft.com/office/drawing/2014/main" id="{0EBC1D28-A8D9-A04E-8A12-A5B6405E3A78}"/>
              </a:ext>
            </a:extLst>
          </p:cNvPr>
          <p:cNvSpPr>
            <a:spLocks noGrp="1"/>
          </p:cNvSpPr>
          <p:nvPr>
            <p:ph type="sldNum" sz="quarter" idx="12"/>
          </p:nvPr>
        </p:nvSpPr>
        <p:spPr/>
        <p:txBody>
          <a:bodyPr/>
          <a:lstStyle/>
          <a:p>
            <a:fld id="{C71C242F-20BE-4F6C-ABA6-9DCC8641EF60}" type="slidenum">
              <a:rPr lang="en-US" smtClean="0"/>
              <a:pPr/>
              <a:t>31</a:t>
            </a:fld>
            <a:endParaRPr lang="en-US"/>
          </a:p>
        </p:txBody>
      </p:sp>
      <p:sp>
        <p:nvSpPr>
          <p:cNvPr id="5" name="TextBox 4">
            <a:extLst>
              <a:ext uri="{FF2B5EF4-FFF2-40B4-BE49-F238E27FC236}">
                <a16:creationId xmlns:a16="http://schemas.microsoft.com/office/drawing/2014/main" id="{83ECD254-2C0B-CB40-AD37-0F4C9F2B1F84}"/>
              </a:ext>
            </a:extLst>
          </p:cNvPr>
          <p:cNvSpPr txBox="1"/>
          <p:nvPr/>
        </p:nvSpPr>
        <p:spPr>
          <a:xfrm>
            <a:off x="262093" y="5799118"/>
            <a:ext cx="8013700" cy="954107"/>
          </a:xfrm>
          <a:prstGeom prst="rect">
            <a:avLst/>
          </a:prstGeom>
          <a:noFill/>
        </p:spPr>
        <p:txBody>
          <a:bodyPr wrap="square" rtlCol="0">
            <a:spAutoFit/>
          </a:bodyPr>
          <a:lstStyle/>
          <a:p>
            <a:r>
              <a:rPr lang="en-US" sz="1400" dirty="0"/>
              <a:t>Ma S, </a:t>
            </a:r>
            <a:r>
              <a:rPr lang="en-US" sz="1400" dirty="0" err="1"/>
              <a:t>Ogino</a:t>
            </a:r>
            <a:r>
              <a:rPr lang="en-US" sz="1400" dirty="0"/>
              <a:t> S, </a:t>
            </a:r>
            <a:r>
              <a:rPr lang="en-US" sz="1400" dirty="0" err="1"/>
              <a:t>Parsana</a:t>
            </a:r>
            <a:r>
              <a:rPr lang="en-US" sz="1400" dirty="0"/>
              <a:t> P, Nishihara R, Qian Z, Shen J, </a:t>
            </a:r>
            <a:r>
              <a:rPr lang="en-US" sz="1400" dirty="0" err="1"/>
              <a:t>Mima</a:t>
            </a:r>
            <a:r>
              <a:rPr lang="en-US" sz="1400" dirty="0"/>
              <a:t> K, </a:t>
            </a:r>
            <a:r>
              <a:rPr lang="en-US" sz="1400" dirty="0" err="1"/>
              <a:t>Masugi</a:t>
            </a:r>
            <a:r>
              <a:rPr lang="en-US" sz="1400" dirty="0"/>
              <a:t> Y, Cao Y, Nowak JA, </a:t>
            </a:r>
            <a:r>
              <a:rPr lang="en-US" sz="1400" dirty="0" err="1"/>
              <a:t>Shima</a:t>
            </a:r>
            <a:r>
              <a:rPr lang="en-US" sz="1400" dirty="0"/>
              <a:t> K, </a:t>
            </a:r>
            <a:r>
              <a:rPr lang="en-US" sz="1400" dirty="0" err="1"/>
              <a:t>Hoshida</a:t>
            </a:r>
            <a:r>
              <a:rPr lang="en-US" sz="1400" dirty="0"/>
              <a:t> Y, </a:t>
            </a:r>
            <a:r>
              <a:rPr lang="en-US" sz="1400" dirty="0" err="1"/>
              <a:t>Giovannucci</a:t>
            </a:r>
            <a:r>
              <a:rPr lang="en-US" sz="1400" dirty="0"/>
              <a:t> EL, Gala MK, Chan AT, Fuchs CS, </a:t>
            </a:r>
            <a:r>
              <a:rPr lang="en-US" sz="1400" dirty="0" err="1"/>
              <a:t>Parmigiani</a:t>
            </a:r>
            <a:r>
              <a:rPr lang="en-US" sz="1400" dirty="0"/>
              <a:t> G, </a:t>
            </a:r>
            <a:r>
              <a:rPr lang="en-US" sz="1400" dirty="0" err="1"/>
              <a:t>Huttenhower</a:t>
            </a:r>
            <a:r>
              <a:rPr lang="en-US" sz="1400" dirty="0"/>
              <a:t> C, Waldron L: </a:t>
            </a:r>
            <a:r>
              <a:rPr lang="en-US" sz="1400" b="1" dirty="0"/>
              <a:t>Continuity of transcriptomes among colorectal cancer subtypes based on meta-analysis</a:t>
            </a:r>
            <a:r>
              <a:rPr lang="en-US" sz="1400" dirty="0"/>
              <a:t>. </a:t>
            </a:r>
            <a:r>
              <a:rPr lang="en-US" sz="1400" i="1" dirty="0"/>
              <a:t>Genome Biol.</a:t>
            </a:r>
            <a:r>
              <a:rPr lang="en-US" sz="1400" dirty="0"/>
              <a:t> 2018, </a:t>
            </a:r>
            <a:r>
              <a:rPr lang="en-US" sz="1400" b="1" dirty="0"/>
              <a:t>19</a:t>
            </a:r>
            <a:r>
              <a:rPr lang="en-US" sz="1400" dirty="0"/>
              <a:t>:142.</a:t>
            </a:r>
          </a:p>
        </p:txBody>
      </p:sp>
    </p:spTree>
    <p:extLst>
      <p:ext uri="{BB962C8B-B14F-4D97-AF65-F5344CB8AC3E}">
        <p14:creationId xmlns:p14="http://schemas.microsoft.com/office/powerpoint/2010/main" val="1813495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256-45BD-6E43-AA44-FE0DB879517A}"/>
              </a:ext>
            </a:extLst>
          </p:cNvPr>
          <p:cNvSpPr>
            <a:spLocks noGrp="1"/>
          </p:cNvSpPr>
          <p:nvPr>
            <p:ph type="title"/>
          </p:nvPr>
        </p:nvSpPr>
        <p:spPr/>
        <p:txBody>
          <a:bodyPr>
            <a:normAutofit fontScale="90000"/>
          </a:bodyPr>
          <a:lstStyle/>
          <a:p>
            <a:r>
              <a:rPr lang="en-US" dirty="0"/>
              <a:t>Discovery of better supported continuous CRC “subtypes”</a:t>
            </a:r>
          </a:p>
        </p:txBody>
      </p:sp>
      <p:sp>
        <p:nvSpPr>
          <p:cNvPr id="3" name="Content Placeholder 2">
            <a:extLst>
              <a:ext uri="{FF2B5EF4-FFF2-40B4-BE49-F238E27FC236}">
                <a16:creationId xmlns:a16="http://schemas.microsoft.com/office/drawing/2014/main" id="{64516833-66EA-D54F-A9C1-8A278136718D}"/>
              </a:ext>
            </a:extLst>
          </p:cNvPr>
          <p:cNvSpPr>
            <a:spLocks noGrp="1"/>
          </p:cNvSpPr>
          <p:nvPr>
            <p:ph idx="1"/>
          </p:nvPr>
        </p:nvSpPr>
        <p:spPr>
          <a:xfrm>
            <a:off x="457200" y="1600200"/>
            <a:ext cx="8229600" cy="4940300"/>
          </a:xfrm>
        </p:spPr>
        <p:txBody>
          <a:bodyPr>
            <a:normAutofit lnSpcReduction="10000"/>
          </a:bodyPr>
          <a:lstStyle/>
          <a:p>
            <a:pPr marL="0" indent="0">
              <a:buNone/>
            </a:pPr>
            <a:r>
              <a:rPr lang="en-US" dirty="0"/>
              <a:t>Methods:</a:t>
            </a:r>
          </a:p>
          <a:p>
            <a:pPr lvl="1"/>
            <a:r>
              <a:rPr lang="en-US" dirty="0"/>
              <a:t>Per-dataset Principal Components Analysis</a:t>
            </a:r>
          </a:p>
          <a:p>
            <a:pPr lvl="1"/>
            <a:r>
              <a:rPr lang="en-US" dirty="0"/>
              <a:t>Network analysis of loadings</a:t>
            </a:r>
          </a:p>
          <a:p>
            <a:pPr lvl="1"/>
            <a:r>
              <a:rPr lang="en-US" dirty="0"/>
              <a:t>Identification of connected components</a:t>
            </a:r>
          </a:p>
          <a:p>
            <a:pPr marL="457200" lvl="1" indent="0">
              <a:buNone/>
            </a:pPr>
            <a:endParaRPr lang="en-US" dirty="0"/>
          </a:p>
          <a:p>
            <a:pPr marL="57150" indent="0">
              <a:buNone/>
            </a:pPr>
            <a:r>
              <a:rPr lang="en-US" dirty="0"/>
              <a:t>Different performance than e.g. Canonical Correlation Analysis (CCA):</a:t>
            </a:r>
          </a:p>
          <a:p>
            <a:pPr marL="914400" lvl="1" indent="-457200"/>
            <a:r>
              <a:rPr lang="en-US" dirty="0"/>
              <a:t>No requirement for independence</a:t>
            </a:r>
          </a:p>
          <a:p>
            <a:pPr marL="914400" lvl="1" indent="-457200"/>
            <a:r>
              <a:rPr lang="en-US" dirty="0"/>
              <a:t>Unaffected by major batch effects</a:t>
            </a:r>
          </a:p>
          <a:p>
            <a:pPr marL="914400" lvl="1" indent="-457200"/>
            <a:r>
              <a:rPr lang="en-US" dirty="0"/>
              <a:t>Unaffected by nonsense datasets &amp; samples</a:t>
            </a:r>
          </a:p>
        </p:txBody>
      </p:sp>
      <p:sp>
        <p:nvSpPr>
          <p:cNvPr id="4" name="Slide Number Placeholder 3">
            <a:extLst>
              <a:ext uri="{FF2B5EF4-FFF2-40B4-BE49-F238E27FC236}">
                <a16:creationId xmlns:a16="http://schemas.microsoft.com/office/drawing/2014/main" id="{0EBC1D28-A8D9-A04E-8A12-A5B6405E3A78}"/>
              </a:ext>
            </a:extLst>
          </p:cNvPr>
          <p:cNvSpPr>
            <a:spLocks noGrp="1"/>
          </p:cNvSpPr>
          <p:nvPr>
            <p:ph type="sldNum" sz="quarter" idx="12"/>
          </p:nvPr>
        </p:nvSpPr>
        <p:spPr/>
        <p:txBody>
          <a:bodyPr/>
          <a:lstStyle/>
          <a:p>
            <a:fld id="{C71C242F-20BE-4F6C-ABA6-9DCC8641EF60}" type="slidenum">
              <a:rPr lang="en-US" smtClean="0"/>
              <a:pPr/>
              <a:t>32</a:t>
            </a:fld>
            <a:endParaRPr lang="en-US"/>
          </a:p>
        </p:txBody>
      </p:sp>
    </p:spTree>
    <p:extLst>
      <p:ext uri="{BB962C8B-B14F-4D97-AF65-F5344CB8AC3E}">
        <p14:creationId xmlns:p14="http://schemas.microsoft.com/office/powerpoint/2010/main" val="410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256-45BD-6E43-AA44-FE0DB879517A}"/>
              </a:ext>
            </a:extLst>
          </p:cNvPr>
          <p:cNvSpPr>
            <a:spLocks noGrp="1"/>
          </p:cNvSpPr>
          <p:nvPr>
            <p:ph type="title"/>
          </p:nvPr>
        </p:nvSpPr>
        <p:spPr/>
        <p:txBody>
          <a:bodyPr>
            <a:normAutofit fontScale="90000"/>
          </a:bodyPr>
          <a:lstStyle/>
          <a:p>
            <a:r>
              <a:rPr lang="en-US" dirty="0"/>
              <a:t>Discovery of better supported continuous CRC “subtypes”</a:t>
            </a:r>
          </a:p>
        </p:txBody>
      </p:sp>
      <p:sp>
        <p:nvSpPr>
          <p:cNvPr id="4" name="Slide Number Placeholder 3">
            <a:extLst>
              <a:ext uri="{FF2B5EF4-FFF2-40B4-BE49-F238E27FC236}">
                <a16:creationId xmlns:a16="http://schemas.microsoft.com/office/drawing/2014/main" id="{0EBC1D28-A8D9-A04E-8A12-A5B6405E3A78}"/>
              </a:ext>
            </a:extLst>
          </p:cNvPr>
          <p:cNvSpPr>
            <a:spLocks noGrp="1"/>
          </p:cNvSpPr>
          <p:nvPr>
            <p:ph type="sldNum" sz="quarter" idx="12"/>
          </p:nvPr>
        </p:nvSpPr>
        <p:spPr/>
        <p:txBody>
          <a:bodyPr/>
          <a:lstStyle/>
          <a:p>
            <a:fld id="{C71C242F-20BE-4F6C-ABA6-9DCC8641EF60}" type="slidenum">
              <a:rPr lang="en-US" smtClean="0"/>
              <a:pPr/>
              <a:t>33</a:t>
            </a:fld>
            <a:endParaRPr lang="en-US"/>
          </a:p>
        </p:txBody>
      </p:sp>
      <p:pic>
        <p:nvPicPr>
          <p:cNvPr id="7" name="Picture 6">
            <a:extLst>
              <a:ext uri="{FF2B5EF4-FFF2-40B4-BE49-F238E27FC236}">
                <a16:creationId xmlns:a16="http://schemas.microsoft.com/office/drawing/2014/main" id="{CC2FD2CB-A0B1-664A-8116-2FDBFEB4ECA9}"/>
              </a:ext>
            </a:extLst>
          </p:cNvPr>
          <p:cNvPicPr>
            <a:picLocks noChangeAspect="1"/>
          </p:cNvPicPr>
          <p:nvPr/>
        </p:nvPicPr>
        <p:blipFill>
          <a:blip r:embed="rId2"/>
          <a:stretch>
            <a:fillRect/>
          </a:stretch>
        </p:blipFill>
        <p:spPr>
          <a:xfrm>
            <a:off x="218495" y="1793684"/>
            <a:ext cx="5534605" cy="4384866"/>
          </a:xfrm>
          <a:prstGeom prst="rect">
            <a:avLst/>
          </a:prstGeom>
        </p:spPr>
      </p:pic>
      <p:grpSp>
        <p:nvGrpSpPr>
          <p:cNvPr id="12" name="Group 11">
            <a:extLst>
              <a:ext uri="{FF2B5EF4-FFF2-40B4-BE49-F238E27FC236}">
                <a16:creationId xmlns:a16="http://schemas.microsoft.com/office/drawing/2014/main" id="{0B7891F1-9666-944C-AFB9-5470A17B17F6}"/>
              </a:ext>
            </a:extLst>
          </p:cNvPr>
          <p:cNvGrpSpPr/>
          <p:nvPr/>
        </p:nvGrpSpPr>
        <p:grpSpPr>
          <a:xfrm>
            <a:off x="698500" y="3009900"/>
            <a:ext cx="6710783" cy="3749248"/>
            <a:chOff x="1498600" y="3022600"/>
            <a:chExt cx="6710783" cy="3749248"/>
          </a:xfrm>
        </p:grpSpPr>
        <p:sp>
          <p:nvSpPr>
            <p:cNvPr id="8" name="Rectangle 7">
              <a:extLst>
                <a:ext uri="{FF2B5EF4-FFF2-40B4-BE49-F238E27FC236}">
                  <a16:creationId xmlns:a16="http://schemas.microsoft.com/office/drawing/2014/main" id="{06E51B86-DE71-5E4C-8A3C-5313CCD91FE1}"/>
                </a:ext>
              </a:extLst>
            </p:cNvPr>
            <p:cNvSpPr/>
            <p:nvPr/>
          </p:nvSpPr>
          <p:spPr>
            <a:xfrm>
              <a:off x="1498600" y="3022600"/>
              <a:ext cx="609600" cy="571500"/>
            </a:xfrm>
            <a:prstGeom prst="rect">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CE0042-C808-294A-9ADE-FE3668B741A0}"/>
                </a:ext>
              </a:extLst>
            </p:cNvPr>
            <p:cNvSpPr/>
            <p:nvPr/>
          </p:nvSpPr>
          <p:spPr>
            <a:xfrm>
              <a:off x="4064000" y="3452717"/>
              <a:ext cx="609600" cy="571500"/>
            </a:xfrm>
            <a:prstGeom prst="rect">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903DCF-76A2-4142-9AD9-D2AF6F7DD1D0}"/>
                </a:ext>
              </a:extLst>
            </p:cNvPr>
            <p:cNvSpPr/>
            <p:nvPr/>
          </p:nvSpPr>
          <p:spPr>
            <a:xfrm>
              <a:off x="4978400" y="5384800"/>
              <a:ext cx="1104900" cy="317500"/>
            </a:xfrm>
            <a:prstGeom prst="rect">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C182852-A0CA-C44B-9364-0CF619DA0F06}"/>
                </a:ext>
              </a:extLst>
            </p:cNvPr>
            <p:cNvSpPr txBox="1"/>
            <p:nvPr/>
          </p:nvSpPr>
          <p:spPr>
            <a:xfrm>
              <a:off x="5080000" y="5940851"/>
              <a:ext cx="3129383" cy="830997"/>
            </a:xfrm>
            <a:prstGeom prst="rect">
              <a:avLst/>
            </a:prstGeom>
            <a:noFill/>
            <a:ln w="92075">
              <a:solidFill>
                <a:srgbClr val="FFFF00"/>
              </a:solidFill>
            </a:ln>
          </p:spPr>
          <p:txBody>
            <a:bodyPr wrap="none" rtlCol="0">
              <a:spAutoFit/>
            </a:bodyPr>
            <a:lstStyle/>
            <a:p>
              <a:r>
                <a:rPr lang="en-US" dirty="0"/>
                <a:t>FFPE tissues</a:t>
              </a:r>
            </a:p>
            <a:p>
              <a:r>
                <a:rPr lang="en-US" dirty="0"/>
                <a:t>Illumina “DASL” array</a:t>
              </a:r>
            </a:p>
          </p:txBody>
        </p:sp>
      </p:grpSp>
      <p:grpSp>
        <p:nvGrpSpPr>
          <p:cNvPr id="17" name="Group 16">
            <a:extLst>
              <a:ext uri="{FF2B5EF4-FFF2-40B4-BE49-F238E27FC236}">
                <a16:creationId xmlns:a16="http://schemas.microsoft.com/office/drawing/2014/main" id="{8BA200DB-52E0-CE41-A4A2-FC1FDA5ACAB2}"/>
              </a:ext>
            </a:extLst>
          </p:cNvPr>
          <p:cNvGrpSpPr/>
          <p:nvPr/>
        </p:nvGrpSpPr>
        <p:grpSpPr>
          <a:xfrm>
            <a:off x="205794" y="1731676"/>
            <a:ext cx="8735006" cy="1938992"/>
            <a:chOff x="205794" y="1731676"/>
            <a:chExt cx="8735006" cy="1938992"/>
          </a:xfrm>
        </p:grpSpPr>
        <p:sp>
          <p:nvSpPr>
            <p:cNvPr id="13" name="Rectangle 12">
              <a:extLst>
                <a:ext uri="{FF2B5EF4-FFF2-40B4-BE49-F238E27FC236}">
                  <a16:creationId xmlns:a16="http://schemas.microsoft.com/office/drawing/2014/main" id="{30372AD8-436A-D44B-B256-6267B2E0FDB3}"/>
                </a:ext>
              </a:extLst>
            </p:cNvPr>
            <p:cNvSpPr/>
            <p:nvPr/>
          </p:nvSpPr>
          <p:spPr>
            <a:xfrm>
              <a:off x="205794" y="1806384"/>
              <a:ext cx="835605" cy="390716"/>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54127F-94D4-D64E-AF8B-78BD866D925E}"/>
                </a:ext>
              </a:extLst>
            </p:cNvPr>
            <p:cNvSpPr/>
            <p:nvPr/>
          </p:nvSpPr>
          <p:spPr>
            <a:xfrm>
              <a:off x="2656895" y="1731676"/>
              <a:ext cx="835605" cy="390716"/>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0E911F-8431-3049-859A-B7B012F8BB8D}"/>
                </a:ext>
              </a:extLst>
            </p:cNvPr>
            <p:cNvSpPr txBox="1"/>
            <p:nvPr/>
          </p:nvSpPr>
          <p:spPr>
            <a:xfrm>
              <a:off x="5573445" y="1731676"/>
              <a:ext cx="3367355" cy="1938992"/>
            </a:xfrm>
            <a:prstGeom prst="rect">
              <a:avLst/>
            </a:prstGeom>
            <a:noFill/>
            <a:ln w="98425">
              <a:solidFill>
                <a:schemeClr val="accent1"/>
              </a:solidFill>
            </a:ln>
          </p:spPr>
          <p:txBody>
            <a:bodyPr wrap="square" rtlCol="0">
              <a:spAutoFit/>
            </a:bodyPr>
            <a:lstStyle/>
            <a:p>
              <a:r>
                <a:rPr lang="en-US" dirty="0"/>
                <a:t>Mean loadings</a:t>
              </a:r>
            </a:p>
            <a:p>
              <a:r>
                <a:rPr lang="en-US" dirty="0"/>
                <a:t>define subtype “scores”</a:t>
              </a:r>
            </a:p>
            <a:p>
              <a:endParaRPr lang="en-US" dirty="0"/>
            </a:p>
            <a:p>
              <a:r>
                <a:rPr lang="en-US" dirty="0"/>
                <a:t>Score = weighted </a:t>
              </a:r>
              <a:r>
                <a:rPr lang="en-US" dirty="0" err="1"/>
                <a:t>avg</a:t>
              </a:r>
              <a:r>
                <a:rPr lang="en-US" dirty="0"/>
                <a:t> of expression values</a:t>
              </a:r>
            </a:p>
          </p:txBody>
        </p:sp>
      </p:grpSp>
    </p:spTree>
    <p:extLst>
      <p:ext uri="{BB962C8B-B14F-4D97-AF65-F5344CB8AC3E}">
        <p14:creationId xmlns:p14="http://schemas.microsoft.com/office/powerpoint/2010/main" val="126903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4077-34DD-1045-ABBF-4306C770794B}"/>
              </a:ext>
            </a:extLst>
          </p:cNvPr>
          <p:cNvSpPr>
            <a:spLocks noGrp="1"/>
          </p:cNvSpPr>
          <p:nvPr>
            <p:ph type="title"/>
          </p:nvPr>
        </p:nvSpPr>
        <p:spPr/>
        <p:txBody>
          <a:bodyPr>
            <a:normAutofit fontScale="90000"/>
          </a:bodyPr>
          <a:lstStyle/>
          <a:p>
            <a:r>
              <a:rPr lang="en-US" dirty="0"/>
              <a:t>Validation of Principal Component Subtype Scores (PCSS1 and PCSS2)</a:t>
            </a:r>
          </a:p>
        </p:txBody>
      </p:sp>
      <p:sp>
        <p:nvSpPr>
          <p:cNvPr id="4" name="Slide Number Placeholder 3">
            <a:extLst>
              <a:ext uri="{FF2B5EF4-FFF2-40B4-BE49-F238E27FC236}">
                <a16:creationId xmlns:a16="http://schemas.microsoft.com/office/drawing/2014/main" id="{CAF4631E-B570-5345-80E3-B8F1F13CAC77}"/>
              </a:ext>
            </a:extLst>
          </p:cNvPr>
          <p:cNvSpPr>
            <a:spLocks noGrp="1"/>
          </p:cNvSpPr>
          <p:nvPr>
            <p:ph type="sldNum" sz="quarter" idx="12"/>
          </p:nvPr>
        </p:nvSpPr>
        <p:spPr/>
        <p:txBody>
          <a:bodyPr/>
          <a:lstStyle/>
          <a:p>
            <a:fld id="{C71C242F-20BE-4F6C-ABA6-9DCC8641EF60}" type="slidenum">
              <a:rPr lang="en-US" smtClean="0"/>
              <a:pPr/>
              <a:t>34</a:t>
            </a:fld>
            <a:endParaRPr lang="en-US"/>
          </a:p>
        </p:txBody>
      </p:sp>
      <p:pic>
        <p:nvPicPr>
          <p:cNvPr id="5" name="Picture 4">
            <a:extLst>
              <a:ext uri="{FF2B5EF4-FFF2-40B4-BE49-F238E27FC236}">
                <a16:creationId xmlns:a16="http://schemas.microsoft.com/office/drawing/2014/main" id="{AC63468C-6B2F-D542-A1AC-1FC977943962}"/>
              </a:ext>
            </a:extLst>
          </p:cNvPr>
          <p:cNvPicPr>
            <a:picLocks noChangeAspect="1"/>
          </p:cNvPicPr>
          <p:nvPr/>
        </p:nvPicPr>
        <p:blipFill>
          <a:blip r:embed="rId2"/>
          <a:stretch>
            <a:fillRect/>
          </a:stretch>
        </p:blipFill>
        <p:spPr>
          <a:xfrm>
            <a:off x="0" y="1987272"/>
            <a:ext cx="9144000" cy="2883455"/>
          </a:xfrm>
          <a:prstGeom prst="rect">
            <a:avLst/>
          </a:prstGeom>
        </p:spPr>
      </p:pic>
      <p:sp>
        <p:nvSpPr>
          <p:cNvPr id="6" name="TextBox 5">
            <a:extLst>
              <a:ext uri="{FF2B5EF4-FFF2-40B4-BE49-F238E27FC236}">
                <a16:creationId xmlns:a16="http://schemas.microsoft.com/office/drawing/2014/main" id="{90070715-49EF-814B-8B21-72718C37B5E9}"/>
              </a:ext>
            </a:extLst>
          </p:cNvPr>
          <p:cNvSpPr txBox="1"/>
          <p:nvPr/>
        </p:nvSpPr>
        <p:spPr>
          <a:xfrm>
            <a:off x="2845215" y="5338583"/>
            <a:ext cx="4410182" cy="1200329"/>
          </a:xfrm>
          <a:prstGeom prst="rect">
            <a:avLst/>
          </a:prstGeom>
          <a:noFill/>
        </p:spPr>
        <p:txBody>
          <a:bodyPr wrap="none" rtlCol="0">
            <a:spAutoFit/>
          </a:bodyPr>
          <a:lstStyle/>
          <a:p>
            <a:pPr algn="ctr"/>
            <a:r>
              <a:rPr lang="en-US" dirty="0"/>
              <a:t>Max{ </a:t>
            </a:r>
            <a:r>
              <a:rPr lang="en-US" dirty="0" err="1"/>
              <a:t>cor</a:t>
            </a:r>
            <a:r>
              <a:rPr lang="en-US" dirty="0"/>
              <a:t>(PCSS, </a:t>
            </a:r>
            <a:r>
              <a:rPr lang="en-US" dirty="0" err="1"/>
              <a:t>PC</a:t>
            </a:r>
            <a:r>
              <a:rPr lang="en-US" baseline="-25000" dirty="0" err="1"/>
              <a:t>j</a:t>
            </a:r>
            <a:r>
              <a:rPr lang="en-US" dirty="0"/>
              <a:t>) }   j=1…8</a:t>
            </a:r>
          </a:p>
          <a:p>
            <a:pPr algn="ctr"/>
            <a:endParaRPr lang="en-US" dirty="0"/>
          </a:p>
          <a:p>
            <a:pPr algn="ctr"/>
            <a:r>
              <a:rPr lang="en-US" dirty="0"/>
              <a:t>Each point is a dataset</a:t>
            </a:r>
          </a:p>
        </p:txBody>
      </p:sp>
    </p:spTree>
    <p:extLst>
      <p:ext uri="{BB962C8B-B14F-4D97-AF65-F5344CB8AC3E}">
        <p14:creationId xmlns:p14="http://schemas.microsoft.com/office/powerpoint/2010/main" val="2830045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2870-DD87-3548-A285-BD32D581A890}"/>
              </a:ext>
            </a:extLst>
          </p:cNvPr>
          <p:cNvSpPr>
            <a:spLocks noGrp="1"/>
          </p:cNvSpPr>
          <p:nvPr>
            <p:ph type="title"/>
          </p:nvPr>
        </p:nvSpPr>
        <p:spPr/>
        <p:txBody>
          <a:bodyPr>
            <a:normAutofit fontScale="90000"/>
          </a:bodyPr>
          <a:lstStyle/>
          <a:p>
            <a:r>
              <a:rPr lang="en-US" dirty="0"/>
              <a:t>Principal Component Subtype Scores are consistent with previous subtypes</a:t>
            </a:r>
          </a:p>
        </p:txBody>
      </p:sp>
      <p:sp>
        <p:nvSpPr>
          <p:cNvPr id="4" name="Slide Number Placeholder 3">
            <a:extLst>
              <a:ext uri="{FF2B5EF4-FFF2-40B4-BE49-F238E27FC236}">
                <a16:creationId xmlns:a16="http://schemas.microsoft.com/office/drawing/2014/main" id="{27CCB0E3-FB51-C44C-87AC-B8FC90846CC8}"/>
              </a:ext>
            </a:extLst>
          </p:cNvPr>
          <p:cNvSpPr>
            <a:spLocks noGrp="1"/>
          </p:cNvSpPr>
          <p:nvPr>
            <p:ph type="sldNum" sz="quarter" idx="12"/>
          </p:nvPr>
        </p:nvSpPr>
        <p:spPr/>
        <p:txBody>
          <a:bodyPr/>
          <a:lstStyle/>
          <a:p>
            <a:fld id="{C71C242F-20BE-4F6C-ABA6-9DCC8641EF60}" type="slidenum">
              <a:rPr lang="en-US" smtClean="0"/>
              <a:pPr/>
              <a:t>35</a:t>
            </a:fld>
            <a:endParaRPr lang="en-US" dirty="0"/>
          </a:p>
        </p:txBody>
      </p:sp>
      <p:pic>
        <p:nvPicPr>
          <p:cNvPr id="5" name="Picture 4">
            <a:extLst>
              <a:ext uri="{FF2B5EF4-FFF2-40B4-BE49-F238E27FC236}">
                <a16:creationId xmlns:a16="http://schemas.microsoft.com/office/drawing/2014/main" id="{44E92725-A894-FF4C-A518-F9B569EE1B4C}"/>
              </a:ext>
            </a:extLst>
          </p:cNvPr>
          <p:cNvPicPr>
            <a:picLocks noChangeAspect="1"/>
          </p:cNvPicPr>
          <p:nvPr/>
        </p:nvPicPr>
        <p:blipFill>
          <a:blip r:embed="rId2"/>
          <a:stretch>
            <a:fillRect/>
          </a:stretch>
        </p:blipFill>
        <p:spPr>
          <a:xfrm>
            <a:off x="2146300" y="1536700"/>
            <a:ext cx="4845983" cy="5064416"/>
          </a:xfrm>
          <a:prstGeom prst="rect">
            <a:avLst/>
          </a:prstGeom>
        </p:spPr>
      </p:pic>
      <p:sp>
        <p:nvSpPr>
          <p:cNvPr id="6" name="TextBox 5">
            <a:extLst>
              <a:ext uri="{FF2B5EF4-FFF2-40B4-BE49-F238E27FC236}">
                <a16:creationId xmlns:a16="http://schemas.microsoft.com/office/drawing/2014/main" id="{6EBBD02C-EA13-9649-A2C5-BC816C5FCEC6}"/>
              </a:ext>
            </a:extLst>
          </p:cNvPr>
          <p:cNvSpPr txBox="1"/>
          <p:nvPr/>
        </p:nvSpPr>
        <p:spPr>
          <a:xfrm>
            <a:off x="3848292" y="6456918"/>
            <a:ext cx="941283" cy="369332"/>
          </a:xfrm>
          <a:prstGeom prst="rect">
            <a:avLst/>
          </a:prstGeom>
          <a:solidFill>
            <a:schemeClr val="bg1"/>
          </a:solidFill>
        </p:spPr>
        <p:txBody>
          <a:bodyPr wrap="none" rtlCol="0">
            <a:spAutoFit/>
          </a:bodyPr>
          <a:lstStyle/>
          <a:p>
            <a:r>
              <a:rPr lang="en-US" sz="1800" dirty="0"/>
              <a:t>PCSS1</a:t>
            </a:r>
          </a:p>
        </p:txBody>
      </p:sp>
      <p:sp>
        <p:nvSpPr>
          <p:cNvPr id="7" name="TextBox 6">
            <a:extLst>
              <a:ext uri="{FF2B5EF4-FFF2-40B4-BE49-F238E27FC236}">
                <a16:creationId xmlns:a16="http://schemas.microsoft.com/office/drawing/2014/main" id="{439505BA-DABF-D448-AC48-071753E22A4B}"/>
              </a:ext>
            </a:extLst>
          </p:cNvPr>
          <p:cNvSpPr txBox="1"/>
          <p:nvPr/>
        </p:nvSpPr>
        <p:spPr>
          <a:xfrm rot="16200000">
            <a:off x="1490993" y="3413600"/>
            <a:ext cx="941283" cy="369332"/>
          </a:xfrm>
          <a:prstGeom prst="rect">
            <a:avLst/>
          </a:prstGeom>
          <a:solidFill>
            <a:schemeClr val="bg1"/>
          </a:solidFill>
        </p:spPr>
        <p:txBody>
          <a:bodyPr wrap="none" rtlCol="0">
            <a:spAutoFit/>
          </a:bodyPr>
          <a:lstStyle/>
          <a:p>
            <a:r>
              <a:rPr lang="en-US" sz="1800" dirty="0"/>
              <a:t>PCSS2</a:t>
            </a:r>
          </a:p>
        </p:txBody>
      </p:sp>
      <p:sp>
        <p:nvSpPr>
          <p:cNvPr id="8" name="TextBox 7">
            <a:extLst>
              <a:ext uri="{FF2B5EF4-FFF2-40B4-BE49-F238E27FC236}">
                <a16:creationId xmlns:a16="http://schemas.microsoft.com/office/drawing/2014/main" id="{695CFA80-3464-B647-B4B1-756458A10789}"/>
              </a:ext>
            </a:extLst>
          </p:cNvPr>
          <p:cNvSpPr txBox="1"/>
          <p:nvPr/>
        </p:nvSpPr>
        <p:spPr>
          <a:xfrm>
            <a:off x="5946500" y="5527450"/>
            <a:ext cx="825867" cy="369332"/>
          </a:xfrm>
          <a:prstGeom prst="rect">
            <a:avLst/>
          </a:prstGeom>
          <a:solidFill>
            <a:schemeClr val="bg1"/>
          </a:solidFill>
        </p:spPr>
        <p:txBody>
          <a:bodyPr wrap="none" rtlCol="0">
            <a:spAutoFit/>
          </a:bodyPr>
          <a:lstStyle/>
          <a:p>
            <a:r>
              <a:rPr lang="en-US" sz="1800" dirty="0"/>
              <a:t>CMS1</a:t>
            </a:r>
          </a:p>
        </p:txBody>
      </p:sp>
      <p:sp>
        <p:nvSpPr>
          <p:cNvPr id="9" name="TextBox 8">
            <a:extLst>
              <a:ext uri="{FF2B5EF4-FFF2-40B4-BE49-F238E27FC236}">
                <a16:creationId xmlns:a16="http://schemas.microsoft.com/office/drawing/2014/main" id="{0EF463D1-A619-4149-A231-4BD04687418A}"/>
              </a:ext>
            </a:extLst>
          </p:cNvPr>
          <p:cNvSpPr txBox="1"/>
          <p:nvPr/>
        </p:nvSpPr>
        <p:spPr>
          <a:xfrm>
            <a:off x="2441113" y="2087965"/>
            <a:ext cx="825867" cy="369332"/>
          </a:xfrm>
          <a:prstGeom prst="rect">
            <a:avLst/>
          </a:prstGeom>
          <a:solidFill>
            <a:schemeClr val="bg1"/>
          </a:solidFill>
        </p:spPr>
        <p:txBody>
          <a:bodyPr wrap="none" rtlCol="0">
            <a:spAutoFit/>
          </a:bodyPr>
          <a:lstStyle/>
          <a:p>
            <a:r>
              <a:rPr lang="en-US" sz="1800" dirty="0"/>
              <a:t>CMS2</a:t>
            </a:r>
          </a:p>
        </p:txBody>
      </p:sp>
      <p:sp>
        <p:nvSpPr>
          <p:cNvPr id="10" name="TextBox 9">
            <a:extLst>
              <a:ext uri="{FF2B5EF4-FFF2-40B4-BE49-F238E27FC236}">
                <a16:creationId xmlns:a16="http://schemas.microsoft.com/office/drawing/2014/main" id="{4522708E-F9EB-EE4D-AEF0-F6A35CE3761D}"/>
              </a:ext>
            </a:extLst>
          </p:cNvPr>
          <p:cNvSpPr txBox="1"/>
          <p:nvPr/>
        </p:nvSpPr>
        <p:spPr>
          <a:xfrm>
            <a:off x="2631613" y="5158118"/>
            <a:ext cx="825867" cy="369332"/>
          </a:xfrm>
          <a:prstGeom prst="rect">
            <a:avLst/>
          </a:prstGeom>
          <a:solidFill>
            <a:schemeClr val="bg1"/>
          </a:solidFill>
        </p:spPr>
        <p:txBody>
          <a:bodyPr wrap="none" rtlCol="0">
            <a:spAutoFit/>
          </a:bodyPr>
          <a:lstStyle/>
          <a:p>
            <a:r>
              <a:rPr lang="en-US" sz="1800" dirty="0"/>
              <a:t>CMS3</a:t>
            </a:r>
          </a:p>
        </p:txBody>
      </p:sp>
      <p:sp>
        <p:nvSpPr>
          <p:cNvPr id="11" name="TextBox 10">
            <a:extLst>
              <a:ext uri="{FF2B5EF4-FFF2-40B4-BE49-F238E27FC236}">
                <a16:creationId xmlns:a16="http://schemas.microsoft.com/office/drawing/2014/main" id="{1EDD380D-CAA3-2A46-B165-A00AFD80AC62}"/>
              </a:ext>
            </a:extLst>
          </p:cNvPr>
          <p:cNvSpPr txBox="1"/>
          <p:nvPr/>
        </p:nvSpPr>
        <p:spPr>
          <a:xfrm>
            <a:off x="6194896" y="1924090"/>
            <a:ext cx="825867" cy="369332"/>
          </a:xfrm>
          <a:prstGeom prst="rect">
            <a:avLst/>
          </a:prstGeom>
          <a:noFill/>
        </p:spPr>
        <p:txBody>
          <a:bodyPr wrap="square" rtlCol="0">
            <a:spAutoFit/>
          </a:bodyPr>
          <a:lstStyle/>
          <a:p>
            <a:r>
              <a:rPr lang="en-US" sz="1800" dirty="0"/>
              <a:t>CMS4</a:t>
            </a:r>
          </a:p>
        </p:txBody>
      </p:sp>
      <p:sp>
        <p:nvSpPr>
          <p:cNvPr id="12" name="TextBox 11">
            <a:extLst>
              <a:ext uri="{FF2B5EF4-FFF2-40B4-BE49-F238E27FC236}">
                <a16:creationId xmlns:a16="http://schemas.microsoft.com/office/drawing/2014/main" id="{2237E5D8-483D-AE49-B30C-C3120B1D642B}"/>
              </a:ext>
            </a:extLst>
          </p:cNvPr>
          <p:cNvSpPr txBox="1"/>
          <p:nvPr/>
        </p:nvSpPr>
        <p:spPr>
          <a:xfrm>
            <a:off x="7315200" y="3240662"/>
            <a:ext cx="1587500" cy="646331"/>
          </a:xfrm>
          <a:prstGeom prst="rect">
            <a:avLst/>
          </a:prstGeom>
          <a:noFill/>
        </p:spPr>
        <p:txBody>
          <a:bodyPr wrap="square" rtlCol="0">
            <a:spAutoFit/>
          </a:bodyPr>
          <a:lstStyle/>
          <a:p>
            <a:r>
              <a:rPr lang="en-US" sz="1800" dirty="0">
                <a:solidFill>
                  <a:schemeClr val="bg1">
                    <a:lumMod val="65000"/>
                  </a:schemeClr>
                </a:solidFill>
              </a:rPr>
              <a:t>Unlabeled</a:t>
            </a:r>
          </a:p>
          <a:p>
            <a:r>
              <a:rPr lang="en-US" sz="1800" dirty="0">
                <a:solidFill>
                  <a:schemeClr val="bg1">
                    <a:lumMod val="65000"/>
                  </a:schemeClr>
                </a:solidFill>
              </a:rPr>
              <a:t>by CMS</a:t>
            </a:r>
          </a:p>
        </p:txBody>
      </p:sp>
      <p:cxnSp>
        <p:nvCxnSpPr>
          <p:cNvPr id="14" name="Straight Arrow Connector 13">
            <a:extLst>
              <a:ext uri="{FF2B5EF4-FFF2-40B4-BE49-F238E27FC236}">
                <a16:creationId xmlns:a16="http://schemas.microsoft.com/office/drawing/2014/main" id="{1E1FCC4B-5A8D-9746-B1F7-7BF69623A3A8}"/>
              </a:ext>
            </a:extLst>
          </p:cNvPr>
          <p:cNvCxnSpPr>
            <a:stCxn id="12" idx="1"/>
          </p:cNvCxnSpPr>
          <p:nvPr/>
        </p:nvCxnSpPr>
        <p:spPr>
          <a:xfrm flipH="1">
            <a:off x="4927600" y="3563828"/>
            <a:ext cx="2387600" cy="0"/>
          </a:xfrm>
          <a:prstGeom prst="straightConnector1">
            <a:avLst/>
          </a:prstGeom>
          <a:ln w="349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006880-1738-674D-99CD-6579FB9793E2}"/>
              </a:ext>
            </a:extLst>
          </p:cNvPr>
          <p:cNvSpPr txBox="1"/>
          <p:nvPr/>
        </p:nvSpPr>
        <p:spPr>
          <a:xfrm>
            <a:off x="7020763" y="4347280"/>
            <a:ext cx="1794081" cy="1200329"/>
          </a:xfrm>
          <a:prstGeom prst="rect">
            <a:avLst/>
          </a:prstGeom>
          <a:noFill/>
        </p:spPr>
        <p:txBody>
          <a:bodyPr wrap="none" rtlCol="0">
            <a:spAutoFit/>
          </a:bodyPr>
          <a:lstStyle/>
          <a:p>
            <a:pPr algn="ctr"/>
            <a:r>
              <a:rPr lang="en-US" dirty="0"/>
              <a:t>Each cross</a:t>
            </a:r>
          </a:p>
          <a:p>
            <a:pPr algn="ctr"/>
            <a:r>
              <a:rPr lang="en-US" dirty="0"/>
              <a:t> = </a:t>
            </a:r>
          </a:p>
          <a:p>
            <a:pPr algn="ctr"/>
            <a:r>
              <a:rPr lang="en-US" dirty="0"/>
              <a:t>one dataset</a:t>
            </a:r>
          </a:p>
        </p:txBody>
      </p:sp>
    </p:spTree>
    <p:extLst>
      <p:ext uri="{BB962C8B-B14F-4D97-AF65-F5344CB8AC3E}">
        <p14:creationId xmlns:p14="http://schemas.microsoft.com/office/powerpoint/2010/main" val="3722412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75A3-51DD-EA44-998B-F672A7CDECAE}"/>
              </a:ext>
            </a:extLst>
          </p:cNvPr>
          <p:cNvSpPr>
            <a:spLocks noGrp="1"/>
          </p:cNvSpPr>
          <p:nvPr>
            <p:ph type="title"/>
          </p:nvPr>
        </p:nvSpPr>
        <p:spPr/>
        <p:txBody>
          <a:bodyPr>
            <a:normAutofit fontScale="90000"/>
          </a:bodyPr>
          <a:lstStyle/>
          <a:p>
            <a:r>
              <a:rPr lang="en-US" dirty="0"/>
              <a:t>PCSS are more correlated with clinicopathological variables</a:t>
            </a:r>
          </a:p>
        </p:txBody>
      </p:sp>
      <p:sp>
        <p:nvSpPr>
          <p:cNvPr id="4" name="Slide Number Placeholder 3">
            <a:extLst>
              <a:ext uri="{FF2B5EF4-FFF2-40B4-BE49-F238E27FC236}">
                <a16:creationId xmlns:a16="http://schemas.microsoft.com/office/drawing/2014/main" id="{A59EAF9F-51CA-204D-9DB0-9B470FDB805F}"/>
              </a:ext>
            </a:extLst>
          </p:cNvPr>
          <p:cNvSpPr>
            <a:spLocks noGrp="1"/>
          </p:cNvSpPr>
          <p:nvPr>
            <p:ph type="sldNum" sz="quarter" idx="12"/>
          </p:nvPr>
        </p:nvSpPr>
        <p:spPr/>
        <p:txBody>
          <a:bodyPr/>
          <a:lstStyle/>
          <a:p>
            <a:fld id="{C71C242F-20BE-4F6C-ABA6-9DCC8641EF60}" type="slidenum">
              <a:rPr lang="en-US" smtClean="0"/>
              <a:pPr/>
              <a:t>36</a:t>
            </a:fld>
            <a:endParaRPr lang="en-US"/>
          </a:p>
        </p:txBody>
      </p:sp>
      <p:sp>
        <p:nvSpPr>
          <p:cNvPr id="6" name="TextBox 5">
            <a:extLst>
              <a:ext uri="{FF2B5EF4-FFF2-40B4-BE49-F238E27FC236}">
                <a16:creationId xmlns:a16="http://schemas.microsoft.com/office/drawing/2014/main" id="{89EA0392-119F-7844-A929-BE5FB43F91C7}"/>
              </a:ext>
            </a:extLst>
          </p:cNvPr>
          <p:cNvSpPr txBox="1"/>
          <p:nvPr/>
        </p:nvSpPr>
        <p:spPr>
          <a:xfrm>
            <a:off x="1266447" y="5657671"/>
            <a:ext cx="6611105" cy="1200329"/>
          </a:xfrm>
          <a:prstGeom prst="rect">
            <a:avLst/>
          </a:prstGeom>
          <a:noFill/>
        </p:spPr>
        <p:txBody>
          <a:bodyPr wrap="none" rtlCol="0">
            <a:spAutoFit/>
          </a:bodyPr>
          <a:lstStyle/>
          <a:p>
            <a:r>
              <a:rPr lang="en-US" dirty="0"/>
              <a:t>Likelihood Ratio Test for </a:t>
            </a:r>
            <a:r>
              <a:rPr lang="en-US" dirty="0">
                <a:latin typeface="Courier" pitchFamily="2" charset="0"/>
              </a:rPr>
              <a:t>y ~ CMS + PCSS</a:t>
            </a:r>
            <a:r>
              <a:rPr lang="en-US" dirty="0"/>
              <a:t> vs:</a:t>
            </a:r>
          </a:p>
          <a:p>
            <a:r>
              <a:rPr lang="en-US" dirty="0"/>
              <a:t>                                            </a:t>
            </a:r>
            <a:r>
              <a:rPr lang="en-US" dirty="0">
                <a:latin typeface="Courier" pitchFamily="2" charset="0"/>
              </a:rPr>
              <a:t>~ CMS</a:t>
            </a:r>
            <a:r>
              <a:rPr lang="en-US" dirty="0"/>
              <a:t>   </a:t>
            </a:r>
            <a:r>
              <a:rPr lang="en-US" i="1" dirty="0"/>
              <a:t>only</a:t>
            </a:r>
          </a:p>
          <a:p>
            <a:r>
              <a:rPr lang="en-US" dirty="0"/>
              <a:t>                                            </a:t>
            </a:r>
            <a:r>
              <a:rPr lang="en-US" dirty="0">
                <a:latin typeface="Courier" pitchFamily="2" charset="0"/>
              </a:rPr>
              <a:t>~ PCSS</a:t>
            </a:r>
            <a:r>
              <a:rPr lang="en-US" dirty="0"/>
              <a:t> </a:t>
            </a:r>
            <a:r>
              <a:rPr lang="en-US" i="1" dirty="0"/>
              <a:t>only</a:t>
            </a:r>
          </a:p>
        </p:txBody>
      </p:sp>
      <p:grpSp>
        <p:nvGrpSpPr>
          <p:cNvPr id="7" name="Group 6">
            <a:extLst>
              <a:ext uri="{FF2B5EF4-FFF2-40B4-BE49-F238E27FC236}">
                <a16:creationId xmlns:a16="http://schemas.microsoft.com/office/drawing/2014/main" id="{E95702CB-9941-924B-9683-4A9C2366F879}"/>
              </a:ext>
            </a:extLst>
          </p:cNvPr>
          <p:cNvGrpSpPr/>
          <p:nvPr/>
        </p:nvGrpSpPr>
        <p:grpSpPr>
          <a:xfrm>
            <a:off x="457200" y="1496218"/>
            <a:ext cx="7924800" cy="4076700"/>
            <a:chOff x="457200" y="1496218"/>
            <a:chExt cx="7924800" cy="4076700"/>
          </a:xfrm>
        </p:grpSpPr>
        <p:pic>
          <p:nvPicPr>
            <p:cNvPr id="5" name="Picture 4">
              <a:extLst>
                <a:ext uri="{FF2B5EF4-FFF2-40B4-BE49-F238E27FC236}">
                  <a16:creationId xmlns:a16="http://schemas.microsoft.com/office/drawing/2014/main" id="{21C9A3E1-3B99-9B4F-A9CE-B8F141531FE9}"/>
                </a:ext>
              </a:extLst>
            </p:cNvPr>
            <p:cNvPicPr>
              <a:picLocks noChangeAspect="1"/>
            </p:cNvPicPr>
            <p:nvPr/>
          </p:nvPicPr>
          <p:blipFill>
            <a:blip r:embed="rId2"/>
            <a:stretch>
              <a:fillRect/>
            </a:stretch>
          </p:blipFill>
          <p:spPr>
            <a:xfrm>
              <a:off x="457200" y="1496218"/>
              <a:ext cx="7924800" cy="4076700"/>
            </a:xfrm>
            <a:prstGeom prst="rect">
              <a:avLst/>
            </a:prstGeom>
          </p:spPr>
        </p:pic>
        <p:sp>
          <p:nvSpPr>
            <p:cNvPr id="3" name="TextBox 2">
              <a:extLst>
                <a:ext uri="{FF2B5EF4-FFF2-40B4-BE49-F238E27FC236}">
                  <a16:creationId xmlns:a16="http://schemas.microsoft.com/office/drawing/2014/main" id="{691FA6BB-1425-E148-B942-A5B9D026705B}"/>
                </a:ext>
              </a:extLst>
            </p:cNvPr>
            <p:cNvSpPr txBox="1"/>
            <p:nvPr/>
          </p:nvSpPr>
          <p:spPr>
            <a:xfrm>
              <a:off x="457200" y="1496218"/>
              <a:ext cx="482600" cy="548482"/>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444692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0697-5443-964D-BF87-74F9E2F4318F}"/>
              </a:ext>
            </a:extLst>
          </p:cNvPr>
          <p:cNvSpPr>
            <a:spLocks noGrp="1"/>
          </p:cNvSpPr>
          <p:nvPr>
            <p:ph type="title"/>
          </p:nvPr>
        </p:nvSpPr>
        <p:spPr/>
        <p:txBody>
          <a:bodyPr>
            <a:normAutofit/>
          </a:bodyPr>
          <a:lstStyle/>
          <a:p>
            <a:r>
              <a:rPr lang="en-US" dirty="0"/>
              <a:t>Summary: CRC molecular subtypes</a:t>
            </a:r>
          </a:p>
        </p:txBody>
      </p:sp>
      <p:sp>
        <p:nvSpPr>
          <p:cNvPr id="3" name="Content Placeholder 2">
            <a:extLst>
              <a:ext uri="{FF2B5EF4-FFF2-40B4-BE49-F238E27FC236}">
                <a16:creationId xmlns:a16="http://schemas.microsoft.com/office/drawing/2014/main" id="{A01C4847-C636-1E4B-8953-756F50E8124C}"/>
              </a:ext>
            </a:extLst>
          </p:cNvPr>
          <p:cNvSpPr>
            <a:spLocks noGrp="1"/>
          </p:cNvSpPr>
          <p:nvPr>
            <p:ph idx="1"/>
          </p:nvPr>
        </p:nvSpPr>
        <p:spPr/>
        <p:txBody>
          <a:bodyPr/>
          <a:lstStyle/>
          <a:p>
            <a:r>
              <a:rPr lang="en-US" dirty="0"/>
              <a:t>An assumption of discrete transcriptome subtypes of CRC has persisted despite a lack of evidence for them</a:t>
            </a:r>
          </a:p>
          <a:p>
            <a:r>
              <a:rPr lang="en-US" dirty="0"/>
              <a:t>Novel method identifies robust, validated “principal component subtype scores”</a:t>
            </a:r>
          </a:p>
        </p:txBody>
      </p:sp>
      <p:sp>
        <p:nvSpPr>
          <p:cNvPr id="4" name="Slide Number Placeholder 3">
            <a:extLst>
              <a:ext uri="{FF2B5EF4-FFF2-40B4-BE49-F238E27FC236}">
                <a16:creationId xmlns:a16="http://schemas.microsoft.com/office/drawing/2014/main" id="{F5050DDC-349C-A14E-AD5E-74D84A861AEC}"/>
              </a:ext>
            </a:extLst>
          </p:cNvPr>
          <p:cNvSpPr>
            <a:spLocks noGrp="1"/>
          </p:cNvSpPr>
          <p:nvPr>
            <p:ph type="sldNum" sz="quarter" idx="12"/>
          </p:nvPr>
        </p:nvSpPr>
        <p:spPr/>
        <p:txBody>
          <a:bodyPr/>
          <a:lstStyle/>
          <a:p>
            <a:fld id="{C71C242F-20BE-4F6C-ABA6-9DCC8641EF60}" type="slidenum">
              <a:rPr lang="en-US" smtClean="0"/>
              <a:pPr/>
              <a:t>37</a:t>
            </a:fld>
            <a:endParaRPr lang="en-US"/>
          </a:p>
        </p:txBody>
      </p:sp>
      <p:sp>
        <p:nvSpPr>
          <p:cNvPr id="5" name="TextBox 4">
            <a:extLst>
              <a:ext uri="{FF2B5EF4-FFF2-40B4-BE49-F238E27FC236}">
                <a16:creationId xmlns:a16="http://schemas.microsoft.com/office/drawing/2014/main" id="{DECD1EFD-2D75-3048-9F7E-527DDC3C0DE0}"/>
              </a:ext>
            </a:extLst>
          </p:cNvPr>
          <p:cNvSpPr txBox="1"/>
          <p:nvPr/>
        </p:nvSpPr>
        <p:spPr>
          <a:xfrm>
            <a:off x="262093" y="5799118"/>
            <a:ext cx="8013700" cy="954107"/>
          </a:xfrm>
          <a:prstGeom prst="rect">
            <a:avLst/>
          </a:prstGeom>
          <a:noFill/>
        </p:spPr>
        <p:txBody>
          <a:bodyPr wrap="square" rtlCol="0">
            <a:spAutoFit/>
          </a:bodyPr>
          <a:lstStyle/>
          <a:p>
            <a:r>
              <a:rPr lang="en-US" sz="1400" dirty="0"/>
              <a:t>Ma S, </a:t>
            </a:r>
            <a:r>
              <a:rPr lang="en-US" sz="1400" dirty="0" err="1"/>
              <a:t>Ogino</a:t>
            </a:r>
            <a:r>
              <a:rPr lang="en-US" sz="1400" dirty="0"/>
              <a:t> S, </a:t>
            </a:r>
            <a:r>
              <a:rPr lang="en-US" sz="1400" dirty="0" err="1"/>
              <a:t>Parsana</a:t>
            </a:r>
            <a:r>
              <a:rPr lang="en-US" sz="1400" dirty="0"/>
              <a:t> P, Nishihara R, Qian Z, Shen J, </a:t>
            </a:r>
            <a:r>
              <a:rPr lang="en-US" sz="1400" dirty="0" err="1"/>
              <a:t>Mima</a:t>
            </a:r>
            <a:r>
              <a:rPr lang="en-US" sz="1400" dirty="0"/>
              <a:t> K, </a:t>
            </a:r>
            <a:r>
              <a:rPr lang="en-US" sz="1400" dirty="0" err="1"/>
              <a:t>Masugi</a:t>
            </a:r>
            <a:r>
              <a:rPr lang="en-US" sz="1400" dirty="0"/>
              <a:t> Y, Cao Y, Nowak JA, </a:t>
            </a:r>
            <a:r>
              <a:rPr lang="en-US" sz="1400" dirty="0" err="1"/>
              <a:t>Shima</a:t>
            </a:r>
            <a:r>
              <a:rPr lang="en-US" sz="1400" dirty="0"/>
              <a:t> K, </a:t>
            </a:r>
            <a:r>
              <a:rPr lang="en-US" sz="1400" dirty="0" err="1"/>
              <a:t>Hoshida</a:t>
            </a:r>
            <a:r>
              <a:rPr lang="en-US" sz="1400" dirty="0"/>
              <a:t> Y, </a:t>
            </a:r>
            <a:r>
              <a:rPr lang="en-US" sz="1400" dirty="0" err="1"/>
              <a:t>Giovannucci</a:t>
            </a:r>
            <a:r>
              <a:rPr lang="en-US" sz="1400" dirty="0"/>
              <a:t> EL, Gala MK, Chan AT, Fuchs CS, </a:t>
            </a:r>
            <a:r>
              <a:rPr lang="en-US" sz="1400" dirty="0" err="1"/>
              <a:t>Parmigiani</a:t>
            </a:r>
            <a:r>
              <a:rPr lang="en-US" sz="1400" dirty="0"/>
              <a:t> G, </a:t>
            </a:r>
            <a:r>
              <a:rPr lang="en-US" sz="1400" dirty="0" err="1"/>
              <a:t>Huttenhower</a:t>
            </a:r>
            <a:r>
              <a:rPr lang="en-US" sz="1400" dirty="0"/>
              <a:t> C, Waldron L: </a:t>
            </a:r>
            <a:r>
              <a:rPr lang="en-US" sz="1400" b="1" dirty="0"/>
              <a:t>Continuity of transcriptomes among colorectal cancer subtypes based on meta-analysis</a:t>
            </a:r>
            <a:r>
              <a:rPr lang="en-US" sz="1400" dirty="0"/>
              <a:t>. </a:t>
            </a:r>
            <a:r>
              <a:rPr lang="en-US" sz="1400" i="1" dirty="0"/>
              <a:t>Genome Biol.</a:t>
            </a:r>
            <a:r>
              <a:rPr lang="en-US" sz="1400" dirty="0"/>
              <a:t> 2018, </a:t>
            </a:r>
            <a:r>
              <a:rPr lang="en-US" sz="1400" b="1" dirty="0"/>
              <a:t>19</a:t>
            </a:r>
            <a:r>
              <a:rPr lang="en-US" sz="1400" dirty="0"/>
              <a:t>:142.</a:t>
            </a:r>
          </a:p>
        </p:txBody>
      </p:sp>
    </p:spTree>
    <p:extLst>
      <p:ext uri="{BB962C8B-B14F-4D97-AF65-F5344CB8AC3E}">
        <p14:creationId xmlns:p14="http://schemas.microsoft.com/office/powerpoint/2010/main" val="2012063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73E6-6518-EC4C-A6E6-5FDE693C7455}"/>
              </a:ext>
            </a:extLst>
          </p:cNvPr>
          <p:cNvSpPr>
            <a:spLocks noGrp="1"/>
          </p:cNvSpPr>
          <p:nvPr>
            <p:ph type="title"/>
          </p:nvPr>
        </p:nvSpPr>
        <p:spPr/>
        <p:txBody>
          <a:bodyPr>
            <a:normAutofit fontScale="90000"/>
          </a:bodyPr>
          <a:lstStyle/>
          <a:p>
            <a:r>
              <a:rPr lang="en-US" dirty="0"/>
              <a:t>High-grade serous ovarian carcinoma</a:t>
            </a:r>
            <a:br>
              <a:rPr lang="en-US" dirty="0"/>
            </a:br>
            <a:r>
              <a:rPr lang="en-US" dirty="0"/>
              <a:t>an alternative approach</a:t>
            </a:r>
          </a:p>
        </p:txBody>
      </p:sp>
      <p:sp>
        <p:nvSpPr>
          <p:cNvPr id="8" name="Content Placeholder 7">
            <a:extLst>
              <a:ext uri="{FF2B5EF4-FFF2-40B4-BE49-F238E27FC236}">
                <a16:creationId xmlns:a16="http://schemas.microsoft.com/office/drawing/2014/main" id="{FA1562A6-1822-1F4B-A2D8-55BEABE7FA9C}"/>
              </a:ext>
            </a:extLst>
          </p:cNvPr>
          <p:cNvSpPr>
            <a:spLocks noGrp="1"/>
          </p:cNvSpPr>
          <p:nvPr>
            <p:ph idx="1"/>
          </p:nvPr>
        </p:nvSpPr>
        <p:spPr/>
        <p:txBody>
          <a:bodyPr/>
          <a:lstStyle/>
          <a:p>
            <a:r>
              <a:rPr lang="en-US" dirty="0"/>
              <a:t>Improving unsupervised classifier performance by:</a:t>
            </a:r>
          </a:p>
          <a:p>
            <a:pPr marL="914400" lvl="1" indent="-514350">
              <a:buFont typeface="+mj-lt"/>
              <a:buAutoNum type="arabicPeriod"/>
            </a:pPr>
            <a:r>
              <a:rPr lang="en-US" dirty="0"/>
              <a:t>Refusing to classify increasing numbers of ambiguous tumors</a:t>
            </a:r>
          </a:p>
          <a:p>
            <a:pPr marL="914400" lvl="1" indent="-514350">
              <a:buFont typeface="+mj-lt"/>
              <a:buAutoNum type="arabicPeriod"/>
            </a:pPr>
            <a:r>
              <a:rPr lang="en-US" dirty="0"/>
              <a:t>Training on unambiguous “consensus” tumors</a:t>
            </a:r>
          </a:p>
        </p:txBody>
      </p:sp>
      <p:sp>
        <p:nvSpPr>
          <p:cNvPr id="4" name="Slide Number Placeholder 3">
            <a:extLst>
              <a:ext uri="{FF2B5EF4-FFF2-40B4-BE49-F238E27FC236}">
                <a16:creationId xmlns:a16="http://schemas.microsoft.com/office/drawing/2014/main" id="{2A75125A-CFEC-4649-95C0-F5EC6750E88C}"/>
              </a:ext>
            </a:extLst>
          </p:cNvPr>
          <p:cNvSpPr>
            <a:spLocks noGrp="1"/>
          </p:cNvSpPr>
          <p:nvPr>
            <p:ph type="sldNum" sz="quarter" idx="12"/>
          </p:nvPr>
        </p:nvSpPr>
        <p:spPr/>
        <p:txBody>
          <a:bodyPr/>
          <a:lstStyle/>
          <a:p>
            <a:fld id="{C71C242F-20BE-4F6C-ABA6-9DCC8641EF60}" type="slidenum">
              <a:rPr lang="en-US" smtClean="0"/>
              <a:pPr/>
              <a:t>38</a:t>
            </a:fld>
            <a:endParaRPr lang="en-US"/>
          </a:p>
        </p:txBody>
      </p:sp>
      <p:sp>
        <p:nvSpPr>
          <p:cNvPr id="9" name="TextBox 8">
            <a:extLst>
              <a:ext uri="{FF2B5EF4-FFF2-40B4-BE49-F238E27FC236}">
                <a16:creationId xmlns:a16="http://schemas.microsoft.com/office/drawing/2014/main" id="{59E8B9FF-98A6-894F-8D35-E0828AF55A30}"/>
              </a:ext>
            </a:extLst>
          </p:cNvPr>
          <p:cNvSpPr txBox="1"/>
          <p:nvPr/>
        </p:nvSpPr>
        <p:spPr>
          <a:xfrm>
            <a:off x="139701" y="5987018"/>
            <a:ext cx="8077199" cy="738664"/>
          </a:xfrm>
          <a:prstGeom prst="rect">
            <a:avLst/>
          </a:prstGeom>
          <a:noFill/>
        </p:spPr>
        <p:txBody>
          <a:bodyPr wrap="square" rtlCol="0">
            <a:spAutoFit/>
          </a:bodyPr>
          <a:lstStyle/>
          <a:p>
            <a:r>
              <a:rPr lang="en-US" sz="1400" dirty="0"/>
              <a:t>Chen GM, Kannan L, </a:t>
            </a:r>
            <a:r>
              <a:rPr lang="en-US" sz="1400" dirty="0" err="1"/>
              <a:t>Geistlinger</a:t>
            </a:r>
            <a:r>
              <a:rPr lang="en-US" sz="1400" dirty="0"/>
              <a:t> L, </a:t>
            </a:r>
            <a:r>
              <a:rPr lang="en-US" sz="1400" dirty="0" err="1"/>
              <a:t>Kofia</a:t>
            </a:r>
            <a:r>
              <a:rPr lang="en-US" sz="1400" dirty="0"/>
              <a:t> V, </a:t>
            </a:r>
            <a:r>
              <a:rPr lang="en-US" sz="1400" dirty="0" err="1"/>
              <a:t>Safikhani</a:t>
            </a:r>
            <a:r>
              <a:rPr lang="en-US" sz="1400" dirty="0"/>
              <a:t> Z, </a:t>
            </a:r>
            <a:r>
              <a:rPr lang="en-US" sz="1400" dirty="0" err="1"/>
              <a:t>Gendoo</a:t>
            </a:r>
            <a:r>
              <a:rPr lang="en-US" sz="1400" dirty="0"/>
              <a:t> DMA, </a:t>
            </a:r>
            <a:r>
              <a:rPr lang="en-US" sz="1400" dirty="0" err="1"/>
              <a:t>Parmigiani</a:t>
            </a:r>
            <a:r>
              <a:rPr lang="en-US" sz="1400" dirty="0"/>
              <a:t> G, </a:t>
            </a:r>
            <a:r>
              <a:rPr lang="en-US" sz="1400" dirty="0" err="1"/>
              <a:t>Birrer</a:t>
            </a:r>
            <a:r>
              <a:rPr lang="en-US" sz="1400" dirty="0"/>
              <a:t> M, </a:t>
            </a:r>
            <a:r>
              <a:rPr lang="en-US" sz="1400" dirty="0" err="1"/>
              <a:t>Haibe-Kains</a:t>
            </a:r>
            <a:r>
              <a:rPr lang="en-US" sz="1400" dirty="0"/>
              <a:t> B, Waldron L: </a:t>
            </a:r>
            <a:r>
              <a:rPr lang="en-US" sz="1400" b="1" dirty="0"/>
              <a:t>Consensus on Molecular Subtypes of High-Grade Serous Ovarian Carcinoma</a:t>
            </a:r>
            <a:r>
              <a:rPr lang="en-US" sz="1400" dirty="0"/>
              <a:t>. </a:t>
            </a:r>
            <a:r>
              <a:rPr lang="en-US" sz="1400" i="1" dirty="0" err="1"/>
              <a:t>Clin</a:t>
            </a:r>
            <a:r>
              <a:rPr lang="en-US" sz="1400" i="1" dirty="0"/>
              <a:t>. Cancer Res.</a:t>
            </a:r>
            <a:r>
              <a:rPr lang="en-US" sz="1400" dirty="0"/>
              <a:t> 2018:clincanres.0784.2018.</a:t>
            </a:r>
          </a:p>
        </p:txBody>
      </p:sp>
    </p:spTree>
    <p:extLst>
      <p:ext uri="{BB962C8B-B14F-4D97-AF65-F5344CB8AC3E}">
        <p14:creationId xmlns:p14="http://schemas.microsoft.com/office/powerpoint/2010/main" val="2621474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2550-A705-BF40-8BCA-333C6818387C}"/>
              </a:ext>
            </a:extLst>
          </p:cNvPr>
          <p:cNvSpPr>
            <a:spLocks noGrp="1"/>
          </p:cNvSpPr>
          <p:nvPr>
            <p:ph type="title"/>
          </p:nvPr>
        </p:nvSpPr>
        <p:spPr/>
        <p:txBody>
          <a:bodyPr>
            <a:normAutofit fontScale="90000"/>
          </a:bodyPr>
          <a:lstStyle/>
          <a:p>
            <a:r>
              <a:rPr lang="en-US" dirty="0"/>
              <a:t>Concordance between classifiers of high-grade serous ovarian carcinoma</a:t>
            </a:r>
          </a:p>
        </p:txBody>
      </p:sp>
      <p:pic>
        <p:nvPicPr>
          <p:cNvPr id="5" name="Picture 4">
            <a:extLst>
              <a:ext uri="{FF2B5EF4-FFF2-40B4-BE49-F238E27FC236}">
                <a16:creationId xmlns:a16="http://schemas.microsoft.com/office/drawing/2014/main" id="{10382FDC-F537-BD40-93B1-847CDDA319D9}"/>
              </a:ext>
            </a:extLst>
          </p:cNvPr>
          <p:cNvPicPr>
            <a:picLocks noChangeAspect="1"/>
          </p:cNvPicPr>
          <p:nvPr/>
        </p:nvPicPr>
        <p:blipFill>
          <a:blip r:embed="rId2"/>
          <a:stretch>
            <a:fillRect/>
          </a:stretch>
        </p:blipFill>
        <p:spPr>
          <a:xfrm>
            <a:off x="430121" y="1917346"/>
            <a:ext cx="3250827" cy="3250827"/>
          </a:xfrm>
          <a:prstGeom prst="rect">
            <a:avLst/>
          </a:prstGeom>
        </p:spPr>
      </p:pic>
      <p:sp>
        <p:nvSpPr>
          <p:cNvPr id="6" name="TextBox 5">
            <a:extLst>
              <a:ext uri="{FF2B5EF4-FFF2-40B4-BE49-F238E27FC236}">
                <a16:creationId xmlns:a16="http://schemas.microsoft.com/office/drawing/2014/main" id="{5A6961B0-5D14-3548-BC22-8CB93CCA1535}"/>
              </a:ext>
            </a:extLst>
          </p:cNvPr>
          <p:cNvSpPr txBox="1"/>
          <p:nvPr/>
        </p:nvSpPr>
        <p:spPr>
          <a:xfrm>
            <a:off x="0" y="5623192"/>
            <a:ext cx="6057900" cy="1200329"/>
          </a:xfrm>
          <a:prstGeom prst="rect">
            <a:avLst/>
          </a:prstGeom>
          <a:noFill/>
        </p:spPr>
        <p:txBody>
          <a:bodyPr wrap="square" rtlCol="0">
            <a:spAutoFit/>
          </a:bodyPr>
          <a:lstStyle/>
          <a:p>
            <a:pPr marL="228600" indent="-228600">
              <a:buFont typeface="+mj-lt"/>
              <a:buAutoNum type="arabicPeriod"/>
            </a:pPr>
            <a:r>
              <a:rPr lang="en-US" sz="1200" dirty="0" err="1"/>
              <a:t>Konecny</a:t>
            </a:r>
            <a:r>
              <a:rPr lang="en-US" sz="1200" dirty="0"/>
              <a:t> </a:t>
            </a:r>
            <a:r>
              <a:rPr lang="en-US" sz="1200" i="1" dirty="0"/>
              <a:t>et al.</a:t>
            </a:r>
            <a:r>
              <a:rPr lang="en-US" sz="1200" dirty="0"/>
              <a:t>: </a:t>
            </a:r>
            <a:r>
              <a:rPr lang="en-US" sz="1200" b="1" dirty="0"/>
              <a:t>Prognostic and therapeutic relevance of molecular subtypes in high-grade serous ovarian cancer</a:t>
            </a:r>
            <a:r>
              <a:rPr lang="en-US" sz="1200" dirty="0"/>
              <a:t>. </a:t>
            </a:r>
            <a:r>
              <a:rPr lang="en-US" sz="1200" i="1" dirty="0"/>
              <a:t>J. Natl. Cancer Inst.</a:t>
            </a:r>
            <a:r>
              <a:rPr lang="en-US" sz="1200" dirty="0"/>
              <a:t> 2014, </a:t>
            </a:r>
            <a:r>
              <a:rPr lang="en-US" sz="1200" b="1" dirty="0"/>
              <a:t>106</a:t>
            </a:r>
            <a:r>
              <a:rPr lang="en-US" sz="1200" dirty="0"/>
              <a:t>.</a:t>
            </a:r>
          </a:p>
          <a:p>
            <a:pPr marL="228600" indent="-228600">
              <a:buFont typeface="+mj-lt"/>
              <a:buAutoNum type="arabicPeriod"/>
            </a:pPr>
            <a:r>
              <a:rPr lang="en-US" sz="1200" dirty="0" err="1"/>
              <a:t>Verhaak</a:t>
            </a:r>
            <a:r>
              <a:rPr lang="en-US" sz="1200" dirty="0"/>
              <a:t> </a:t>
            </a:r>
            <a:r>
              <a:rPr lang="en-US" sz="1200" i="1" dirty="0"/>
              <a:t>et al.</a:t>
            </a:r>
            <a:r>
              <a:rPr lang="en-US" sz="1200" dirty="0"/>
              <a:t>: </a:t>
            </a:r>
            <a:r>
              <a:rPr lang="en-US" sz="1200" b="1" dirty="0" err="1"/>
              <a:t>Prognostically</a:t>
            </a:r>
            <a:r>
              <a:rPr lang="en-US" sz="1200" b="1" dirty="0"/>
              <a:t> relevant gene signatures of high-grade serous ovarian carcinoma</a:t>
            </a:r>
            <a:r>
              <a:rPr lang="en-US" sz="1200" dirty="0"/>
              <a:t>. </a:t>
            </a:r>
            <a:r>
              <a:rPr lang="en-US" sz="1200" i="1" dirty="0"/>
              <a:t>J. </a:t>
            </a:r>
            <a:r>
              <a:rPr lang="en-US" sz="1200" i="1" dirty="0" err="1"/>
              <a:t>Clin</a:t>
            </a:r>
            <a:r>
              <a:rPr lang="en-US" sz="1200" i="1" dirty="0"/>
              <a:t>. Invest.</a:t>
            </a:r>
            <a:r>
              <a:rPr lang="en-US" sz="1200" dirty="0"/>
              <a:t> 2012, </a:t>
            </a:r>
            <a:r>
              <a:rPr lang="en-US" sz="1200" b="1" dirty="0"/>
              <a:t>123</a:t>
            </a:r>
            <a:r>
              <a:rPr lang="en-US" sz="1200" dirty="0"/>
              <a:t>:517–525.</a:t>
            </a:r>
          </a:p>
          <a:p>
            <a:pPr marL="228600" indent="-228600">
              <a:buFont typeface="+mj-lt"/>
              <a:buAutoNum type="arabicPeriod"/>
            </a:pPr>
            <a:r>
              <a:rPr lang="en-US" sz="1200" dirty="0" err="1"/>
              <a:t>Tothill</a:t>
            </a:r>
            <a:r>
              <a:rPr lang="en-US" sz="1200" dirty="0"/>
              <a:t>: </a:t>
            </a:r>
            <a:r>
              <a:rPr lang="en-US" sz="1200" b="1" dirty="0"/>
              <a:t>Novel molecular subtypes of serous and endometrioid ovarian cancer linked to clinical outcome</a:t>
            </a:r>
            <a:r>
              <a:rPr lang="en-US" sz="1200" dirty="0"/>
              <a:t>. </a:t>
            </a:r>
            <a:r>
              <a:rPr lang="en-US" sz="1200" i="1" dirty="0" err="1"/>
              <a:t>Clin</a:t>
            </a:r>
            <a:r>
              <a:rPr lang="en-US" sz="1200" i="1" dirty="0"/>
              <a:t>. Cancer Res.</a:t>
            </a:r>
            <a:r>
              <a:rPr lang="en-US" sz="1200" dirty="0"/>
              <a:t> 2008, </a:t>
            </a:r>
            <a:r>
              <a:rPr lang="en-US" sz="1200" b="1" dirty="0"/>
              <a:t>14</a:t>
            </a:r>
            <a:r>
              <a:rPr lang="en-US" sz="1200" dirty="0"/>
              <a:t>:5198–5208.</a:t>
            </a:r>
          </a:p>
        </p:txBody>
      </p:sp>
      <p:grpSp>
        <p:nvGrpSpPr>
          <p:cNvPr id="16" name="Group 15">
            <a:extLst>
              <a:ext uri="{FF2B5EF4-FFF2-40B4-BE49-F238E27FC236}">
                <a16:creationId xmlns:a16="http://schemas.microsoft.com/office/drawing/2014/main" id="{B7584A8C-1CD2-9C46-8360-AEC6BE438B8B}"/>
              </a:ext>
            </a:extLst>
          </p:cNvPr>
          <p:cNvGrpSpPr/>
          <p:nvPr/>
        </p:nvGrpSpPr>
        <p:grpSpPr>
          <a:xfrm>
            <a:off x="901701" y="3384551"/>
            <a:ext cx="7613650" cy="1291972"/>
            <a:chOff x="1202267" y="3369733"/>
            <a:chExt cx="10151533" cy="1722628"/>
          </a:xfrm>
        </p:grpSpPr>
        <p:sp>
          <p:nvSpPr>
            <p:cNvPr id="8" name="Oval 7">
              <a:extLst>
                <a:ext uri="{FF2B5EF4-FFF2-40B4-BE49-F238E27FC236}">
                  <a16:creationId xmlns:a16="http://schemas.microsoft.com/office/drawing/2014/main" id="{8CF10AD6-AFF5-5E46-BC9D-8972D57690EA}"/>
                </a:ext>
              </a:extLst>
            </p:cNvPr>
            <p:cNvSpPr/>
            <p:nvPr/>
          </p:nvSpPr>
          <p:spPr>
            <a:xfrm>
              <a:off x="1202267" y="3369733"/>
              <a:ext cx="474133" cy="121920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0" name="Straight Arrow Connector 9">
              <a:extLst>
                <a:ext uri="{FF2B5EF4-FFF2-40B4-BE49-F238E27FC236}">
                  <a16:creationId xmlns:a16="http://schemas.microsoft.com/office/drawing/2014/main" id="{DDED0A82-796B-5940-90BB-B5CB71AE4F37}"/>
                </a:ext>
              </a:extLst>
            </p:cNvPr>
            <p:cNvCxnSpPr>
              <a:stCxn id="8" idx="6"/>
            </p:cNvCxnSpPr>
            <p:nvPr/>
          </p:nvCxnSpPr>
          <p:spPr>
            <a:xfrm>
              <a:off x="1676400" y="3979333"/>
              <a:ext cx="4368800" cy="0"/>
            </a:xfrm>
            <a:prstGeom prst="straightConnector1">
              <a:avLst/>
            </a:prstGeom>
            <a:ln>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5921C4A-9C49-C149-B103-CAA7EB1A1B7A}"/>
                </a:ext>
              </a:extLst>
            </p:cNvPr>
            <p:cNvSpPr txBox="1"/>
            <p:nvPr/>
          </p:nvSpPr>
          <p:spPr>
            <a:xfrm>
              <a:off x="6231467" y="3676590"/>
              <a:ext cx="5122333" cy="1415771"/>
            </a:xfrm>
            <a:prstGeom prst="rect">
              <a:avLst/>
            </a:prstGeom>
            <a:noFill/>
          </p:spPr>
          <p:txBody>
            <a:bodyPr wrap="square" rtlCol="0">
              <a:spAutoFit/>
            </a:bodyPr>
            <a:lstStyle/>
            <a:p>
              <a:r>
                <a:rPr lang="en-US" sz="2100" dirty="0"/>
                <a:t>All tumors</a:t>
              </a:r>
            </a:p>
            <a:p>
              <a:r>
                <a:rPr lang="en-US" sz="2100" dirty="0"/>
                <a:t>Low replicability between classifiers of different groups</a:t>
              </a:r>
            </a:p>
          </p:txBody>
        </p:sp>
      </p:grpSp>
      <p:grpSp>
        <p:nvGrpSpPr>
          <p:cNvPr id="17" name="Group 16">
            <a:extLst>
              <a:ext uri="{FF2B5EF4-FFF2-40B4-BE49-F238E27FC236}">
                <a16:creationId xmlns:a16="http://schemas.microsoft.com/office/drawing/2014/main" id="{A7675EBF-2049-8C47-AE9F-B13B2A27F77D}"/>
              </a:ext>
            </a:extLst>
          </p:cNvPr>
          <p:cNvGrpSpPr/>
          <p:nvPr/>
        </p:nvGrpSpPr>
        <p:grpSpPr>
          <a:xfrm>
            <a:off x="3149601" y="1975071"/>
            <a:ext cx="5994400" cy="1384995"/>
            <a:chOff x="4199467" y="1490428"/>
            <a:chExt cx="7992533" cy="1846660"/>
          </a:xfrm>
        </p:grpSpPr>
        <p:sp>
          <p:nvSpPr>
            <p:cNvPr id="12" name="Oval 11">
              <a:extLst>
                <a:ext uri="{FF2B5EF4-FFF2-40B4-BE49-F238E27FC236}">
                  <a16:creationId xmlns:a16="http://schemas.microsoft.com/office/drawing/2014/main" id="{B0BAB657-0F27-8E44-BF74-724F4F70E429}"/>
                </a:ext>
              </a:extLst>
            </p:cNvPr>
            <p:cNvSpPr/>
            <p:nvPr/>
          </p:nvSpPr>
          <p:spPr>
            <a:xfrm>
              <a:off x="4199467" y="1845733"/>
              <a:ext cx="474133" cy="121920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3" name="Straight Arrow Connector 12">
              <a:extLst>
                <a:ext uri="{FF2B5EF4-FFF2-40B4-BE49-F238E27FC236}">
                  <a16:creationId xmlns:a16="http://schemas.microsoft.com/office/drawing/2014/main" id="{CDEEB4CD-2465-B94C-95F6-F77B058E7EE4}"/>
                </a:ext>
              </a:extLst>
            </p:cNvPr>
            <p:cNvCxnSpPr>
              <a:cxnSpLocks/>
              <a:stCxn id="12" idx="6"/>
            </p:cNvCxnSpPr>
            <p:nvPr/>
          </p:nvCxnSpPr>
          <p:spPr>
            <a:xfrm>
              <a:off x="4673600" y="2455333"/>
              <a:ext cx="1371600" cy="0"/>
            </a:xfrm>
            <a:prstGeom prst="straightConnector1">
              <a:avLst/>
            </a:prstGeom>
            <a:ln>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1AE175-2F78-6248-8A06-A2F0999F7A76}"/>
                </a:ext>
              </a:extLst>
            </p:cNvPr>
            <p:cNvSpPr txBox="1"/>
            <p:nvPr/>
          </p:nvSpPr>
          <p:spPr>
            <a:xfrm>
              <a:off x="6231467" y="1490428"/>
              <a:ext cx="5960533" cy="1846660"/>
            </a:xfrm>
            <a:prstGeom prst="rect">
              <a:avLst/>
            </a:prstGeom>
            <a:noFill/>
          </p:spPr>
          <p:txBody>
            <a:bodyPr wrap="square" rtlCol="0">
              <a:spAutoFit/>
            </a:bodyPr>
            <a:lstStyle/>
            <a:p>
              <a:r>
                <a:rPr lang="en-US" sz="2100" dirty="0"/>
                <a:t>Tumors confidently called by all three classifiers. </a:t>
              </a:r>
            </a:p>
            <a:p>
              <a:r>
                <a:rPr lang="en-US" sz="2100" dirty="0"/>
                <a:t>High concordance for &lt;25% of tumors</a:t>
              </a:r>
            </a:p>
          </p:txBody>
        </p:sp>
      </p:grpSp>
    </p:spTree>
    <p:extLst>
      <p:ext uri="{BB962C8B-B14F-4D97-AF65-F5344CB8AC3E}">
        <p14:creationId xmlns:p14="http://schemas.microsoft.com/office/powerpoint/2010/main" val="219491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125D-00FF-8F44-9565-DFA49EFA14F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BE9E0BC-EF3A-204F-9DF4-FB86C9D94294}"/>
              </a:ext>
            </a:extLst>
          </p:cNvPr>
          <p:cNvSpPr>
            <a:spLocks noGrp="1"/>
          </p:cNvSpPr>
          <p:nvPr>
            <p:ph idx="1"/>
          </p:nvPr>
        </p:nvSpPr>
        <p:spPr/>
        <p:txBody>
          <a:bodyPr/>
          <a:lstStyle/>
          <a:p>
            <a:r>
              <a:rPr lang="en-US" dirty="0"/>
              <a:t>Cross-validation </a:t>
            </a:r>
            <a:r>
              <a:rPr lang="en-US" i="1" dirty="0"/>
              <a:t>etc.</a:t>
            </a:r>
            <a:r>
              <a:rPr lang="en-US" dirty="0"/>
              <a:t> are the standard way to </a:t>
            </a:r>
          </a:p>
          <a:p>
            <a:pPr lvl="1"/>
            <a:r>
              <a:rPr lang="en-US" dirty="0"/>
              <a:t>estimate prediction accuracy for the “population” the sample was drawn from</a:t>
            </a:r>
          </a:p>
          <a:p>
            <a:pPr lvl="1"/>
            <a:r>
              <a:rPr lang="en-US" dirty="0"/>
              <a:t>rank supervised learning algorithms</a:t>
            </a:r>
          </a:p>
          <a:p>
            <a:pPr lvl="1"/>
            <a:r>
              <a:rPr lang="en-US" dirty="0"/>
              <a:t>avoid over-optimistic accuracy estimates caused by ‘re-substitution’</a:t>
            </a:r>
          </a:p>
        </p:txBody>
      </p:sp>
      <p:sp>
        <p:nvSpPr>
          <p:cNvPr id="4" name="Slide Number Placeholder 3">
            <a:extLst>
              <a:ext uri="{FF2B5EF4-FFF2-40B4-BE49-F238E27FC236}">
                <a16:creationId xmlns:a16="http://schemas.microsoft.com/office/drawing/2014/main" id="{7BC8CDBC-4438-0C40-A717-82E9D4AF4998}"/>
              </a:ext>
            </a:extLst>
          </p:cNvPr>
          <p:cNvSpPr>
            <a:spLocks noGrp="1"/>
          </p:cNvSpPr>
          <p:nvPr>
            <p:ph type="sldNum" sz="quarter" idx="12"/>
          </p:nvPr>
        </p:nvSpPr>
        <p:spPr/>
        <p:txBody>
          <a:bodyPr/>
          <a:lstStyle/>
          <a:p>
            <a:fld id="{C71C242F-20BE-4F6C-ABA6-9DCC8641EF60}" type="slidenum">
              <a:rPr lang="en-US" smtClean="0"/>
              <a:pPr/>
              <a:t>4</a:t>
            </a:fld>
            <a:endParaRPr lang="en-US"/>
          </a:p>
        </p:txBody>
      </p:sp>
      <p:grpSp>
        <p:nvGrpSpPr>
          <p:cNvPr id="5" name="Group 4">
            <a:extLst>
              <a:ext uri="{FF2B5EF4-FFF2-40B4-BE49-F238E27FC236}">
                <a16:creationId xmlns:a16="http://schemas.microsoft.com/office/drawing/2014/main" id="{160E1B8B-A8FA-B04C-8A33-90B9BB76437D}"/>
              </a:ext>
            </a:extLst>
          </p:cNvPr>
          <p:cNvGrpSpPr/>
          <p:nvPr/>
        </p:nvGrpSpPr>
        <p:grpSpPr>
          <a:xfrm>
            <a:off x="1007043" y="5225042"/>
            <a:ext cx="1776448" cy="1496433"/>
            <a:chOff x="7583064" y="2110620"/>
            <a:chExt cx="1776448" cy="1496433"/>
          </a:xfrm>
        </p:grpSpPr>
        <p:pic>
          <p:nvPicPr>
            <p:cNvPr id="6" name="Picture 2">
              <a:extLst>
                <a:ext uri="{FF2B5EF4-FFF2-40B4-BE49-F238E27FC236}">
                  <a16:creationId xmlns:a16="http://schemas.microsoft.com/office/drawing/2014/main" id="{A45F8630-5C79-2F4A-AD98-778D65CEDD0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13" t="37265" b="-1"/>
            <a:stretch/>
          </p:blipFill>
          <p:spPr bwMode="auto">
            <a:xfrm>
              <a:off x="7853584" y="2546647"/>
              <a:ext cx="1235407" cy="10604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0F05B7D5-7495-F744-A8D5-40D6CFBB969F}"/>
                </a:ext>
              </a:extLst>
            </p:cNvPr>
            <p:cNvSpPr txBox="1"/>
            <p:nvPr/>
          </p:nvSpPr>
          <p:spPr>
            <a:xfrm>
              <a:off x="7583064" y="2110620"/>
              <a:ext cx="1776448" cy="461665"/>
            </a:xfrm>
            <a:prstGeom prst="rect">
              <a:avLst/>
            </a:prstGeom>
            <a:noFill/>
          </p:spPr>
          <p:txBody>
            <a:bodyPr wrap="none" rtlCol="0">
              <a:spAutoFit/>
            </a:bodyPr>
            <a:lstStyle/>
            <a:p>
              <a:pPr algn="ctr"/>
              <a:r>
                <a:rPr lang="en-US" dirty="0">
                  <a:solidFill>
                    <a:schemeClr val="accent6"/>
                  </a:solidFill>
                </a:rPr>
                <a:t>training</a:t>
              </a:r>
              <a:r>
                <a:rPr lang="en-US" dirty="0">
                  <a:solidFill>
                    <a:schemeClr val="accent1"/>
                  </a:solidFill>
                </a:rPr>
                <a:t> </a:t>
              </a:r>
              <a:r>
                <a:rPr lang="en-US" dirty="0">
                  <a:solidFill>
                    <a:schemeClr val="accent5"/>
                  </a:solidFill>
                </a:rPr>
                <a:t>test</a:t>
              </a:r>
            </a:p>
          </p:txBody>
        </p:sp>
      </p:grpSp>
      <p:sp>
        <p:nvSpPr>
          <p:cNvPr id="25" name="TextBox 24">
            <a:extLst>
              <a:ext uri="{FF2B5EF4-FFF2-40B4-BE49-F238E27FC236}">
                <a16:creationId xmlns:a16="http://schemas.microsoft.com/office/drawing/2014/main" id="{56AD0329-6727-E24E-9977-61E635DBC5D1}"/>
              </a:ext>
            </a:extLst>
          </p:cNvPr>
          <p:cNvSpPr txBox="1"/>
          <p:nvPr/>
        </p:nvSpPr>
        <p:spPr>
          <a:xfrm>
            <a:off x="697662" y="4750558"/>
            <a:ext cx="2395207" cy="461665"/>
          </a:xfrm>
          <a:prstGeom prst="rect">
            <a:avLst/>
          </a:prstGeom>
          <a:noFill/>
        </p:spPr>
        <p:txBody>
          <a:bodyPr wrap="none" rtlCol="0">
            <a:spAutoFit/>
          </a:bodyPr>
          <a:lstStyle/>
          <a:p>
            <a:pPr algn="ctr"/>
            <a:r>
              <a:rPr lang="en-US" dirty="0"/>
              <a:t>Cross-validation</a:t>
            </a:r>
          </a:p>
        </p:txBody>
      </p:sp>
      <p:grpSp>
        <p:nvGrpSpPr>
          <p:cNvPr id="27" name="Group 26">
            <a:extLst>
              <a:ext uri="{FF2B5EF4-FFF2-40B4-BE49-F238E27FC236}">
                <a16:creationId xmlns:a16="http://schemas.microsoft.com/office/drawing/2014/main" id="{1C3AEDC5-74AC-5E41-AEA3-BD1BB3D9DD38}"/>
              </a:ext>
            </a:extLst>
          </p:cNvPr>
          <p:cNvGrpSpPr/>
          <p:nvPr/>
        </p:nvGrpSpPr>
        <p:grpSpPr>
          <a:xfrm>
            <a:off x="4537427" y="4750557"/>
            <a:ext cx="3314946" cy="1813837"/>
            <a:chOff x="4537427" y="4750557"/>
            <a:chExt cx="3314946" cy="1813837"/>
          </a:xfrm>
        </p:grpSpPr>
        <p:grpSp>
          <p:nvGrpSpPr>
            <p:cNvPr id="8" name="Group 7">
              <a:extLst>
                <a:ext uri="{FF2B5EF4-FFF2-40B4-BE49-F238E27FC236}">
                  <a16:creationId xmlns:a16="http://schemas.microsoft.com/office/drawing/2014/main" id="{CDAAB5EB-F888-374D-989C-0EB116213164}"/>
                </a:ext>
              </a:extLst>
            </p:cNvPr>
            <p:cNvGrpSpPr/>
            <p:nvPr/>
          </p:nvGrpSpPr>
          <p:grpSpPr>
            <a:xfrm>
              <a:off x="5113563" y="5733895"/>
              <a:ext cx="2649700" cy="338554"/>
              <a:chOff x="5507263" y="2941375"/>
              <a:chExt cx="2649700" cy="338554"/>
            </a:xfrm>
          </p:grpSpPr>
          <p:grpSp>
            <p:nvGrpSpPr>
              <p:cNvPr id="9" name="Group 8">
                <a:extLst>
                  <a:ext uri="{FF2B5EF4-FFF2-40B4-BE49-F238E27FC236}">
                    <a16:creationId xmlns:a16="http://schemas.microsoft.com/office/drawing/2014/main" id="{CE3A23E9-F53A-FA40-9C24-28D065A4BE21}"/>
                  </a:ext>
                </a:extLst>
              </p:cNvPr>
              <p:cNvGrpSpPr/>
              <p:nvPr/>
            </p:nvGrpSpPr>
            <p:grpSpPr>
              <a:xfrm>
                <a:off x="5507263" y="2968152"/>
                <a:ext cx="1493964" cy="287145"/>
                <a:chOff x="6242462" y="3020831"/>
                <a:chExt cx="1493964" cy="287145"/>
              </a:xfrm>
            </p:grpSpPr>
            <p:grpSp>
              <p:nvGrpSpPr>
                <p:cNvPr id="11" name="Group 10">
                  <a:extLst>
                    <a:ext uri="{FF2B5EF4-FFF2-40B4-BE49-F238E27FC236}">
                      <a16:creationId xmlns:a16="http://schemas.microsoft.com/office/drawing/2014/main" id="{5B4F12DD-C69C-F34E-9A9D-0938E5082788}"/>
                    </a:ext>
                  </a:extLst>
                </p:cNvPr>
                <p:cNvGrpSpPr/>
                <p:nvPr/>
              </p:nvGrpSpPr>
              <p:grpSpPr>
                <a:xfrm>
                  <a:off x="6242462" y="3020870"/>
                  <a:ext cx="746982" cy="287106"/>
                  <a:chOff x="6242462" y="3020870"/>
                  <a:chExt cx="746982" cy="287106"/>
                </a:xfrm>
              </p:grpSpPr>
              <p:pic>
                <p:nvPicPr>
                  <p:cNvPr id="15" name="Picture 2">
                    <a:extLst>
                      <a:ext uri="{FF2B5EF4-FFF2-40B4-BE49-F238E27FC236}">
                        <a16:creationId xmlns:a16="http://schemas.microsoft.com/office/drawing/2014/main" id="{9412AD88-1F3E-FF4C-AD39-36A4DAE98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6242462" y="3020949"/>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2">
                    <a:extLst>
                      <a:ext uri="{FF2B5EF4-FFF2-40B4-BE49-F238E27FC236}">
                        <a16:creationId xmlns:a16="http://schemas.microsoft.com/office/drawing/2014/main" id="{2118AA5D-7265-6F4F-9557-B352B9BDBEE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6615953" y="3020870"/>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2" name="Group 11">
                  <a:extLst>
                    <a:ext uri="{FF2B5EF4-FFF2-40B4-BE49-F238E27FC236}">
                      <a16:creationId xmlns:a16="http://schemas.microsoft.com/office/drawing/2014/main" id="{684F1514-795B-A94C-BA84-F541F195E1B0}"/>
                    </a:ext>
                  </a:extLst>
                </p:cNvPr>
                <p:cNvGrpSpPr/>
                <p:nvPr/>
              </p:nvGrpSpPr>
              <p:grpSpPr>
                <a:xfrm>
                  <a:off x="6989444" y="3020831"/>
                  <a:ext cx="746982" cy="287106"/>
                  <a:chOff x="6242462" y="3020870"/>
                  <a:chExt cx="746982" cy="287106"/>
                </a:xfrm>
              </p:grpSpPr>
              <p:pic>
                <p:nvPicPr>
                  <p:cNvPr id="13" name="Picture 2">
                    <a:extLst>
                      <a:ext uri="{FF2B5EF4-FFF2-40B4-BE49-F238E27FC236}">
                        <a16:creationId xmlns:a16="http://schemas.microsoft.com/office/drawing/2014/main" id="{8D999A42-F563-5C49-B394-2E8C9CAEEE9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6242462" y="3020949"/>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30BDC1B7-F879-064E-9961-8116E8B89AB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6615953" y="3020870"/>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sp>
            <p:nvSpPr>
              <p:cNvPr id="10" name="TextBox 9">
                <a:extLst>
                  <a:ext uri="{FF2B5EF4-FFF2-40B4-BE49-F238E27FC236}">
                    <a16:creationId xmlns:a16="http://schemas.microsoft.com/office/drawing/2014/main" id="{77850CB0-03DF-824C-A6B7-5F0CC1067E77}"/>
                  </a:ext>
                </a:extLst>
              </p:cNvPr>
              <p:cNvSpPr txBox="1"/>
              <p:nvPr/>
            </p:nvSpPr>
            <p:spPr>
              <a:xfrm>
                <a:off x="7093851" y="2941375"/>
                <a:ext cx="1063112" cy="338554"/>
              </a:xfrm>
              <a:prstGeom prst="rect">
                <a:avLst/>
              </a:prstGeom>
              <a:noFill/>
            </p:spPr>
            <p:txBody>
              <a:bodyPr wrap="none" rtlCol="0">
                <a:spAutoFit/>
              </a:bodyPr>
              <a:lstStyle/>
              <a:p>
                <a:r>
                  <a:rPr lang="en-US" sz="1600" dirty="0"/>
                  <a:t>Dataset 2</a:t>
                </a:r>
              </a:p>
            </p:txBody>
          </p:sp>
        </p:grpSp>
        <p:grpSp>
          <p:nvGrpSpPr>
            <p:cNvPr id="17" name="Group 16">
              <a:extLst>
                <a:ext uri="{FF2B5EF4-FFF2-40B4-BE49-F238E27FC236}">
                  <a16:creationId xmlns:a16="http://schemas.microsoft.com/office/drawing/2014/main" id="{93D51FD8-7FB6-4348-92C9-7688FCEED5AA}"/>
                </a:ext>
              </a:extLst>
            </p:cNvPr>
            <p:cNvGrpSpPr/>
            <p:nvPr/>
          </p:nvGrpSpPr>
          <p:grpSpPr>
            <a:xfrm>
              <a:off x="5301828" y="6225840"/>
              <a:ext cx="2461435" cy="338554"/>
              <a:chOff x="5695528" y="3433320"/>
              <a:chExt cx="2461435" cy="338554"/>
            </a:xfrm>
          </p:grpSpPr>
          <p:grpSp>
            <p:nvGrpSpPr>
              <p:cNvPr id="18" name="Group 17">
                <a:extLst>
                  <a:ext uri="{FF2B5EF4-FFF2-40B4-BE49-F238E27FC236}">
                    <a16:creationId xmlns:a16="http://schemas.microsoft.com/office/drawing/2014/main" id="{3CDC4AF2-0380-9843-9421-9638A671678A}"/>
                  </a:ext>
                </a:extLst>
              </p:cNvPr>
              <p:cNvGrpSpPr/>
              <p:nvPr/>
            </p:nvGrpSpPr>
            <p:grpSpPr>
              <a:xfrm>
                <a:off x="5695528" y="3460097"/>
                <a:ext cx="1305699" cy="287145"/>
                <a:chOff x="5695528" y="3460097"/>
                <a:chExt cx="1305699" cy="287145"/>
              </a:xfrm>
            </p:grpSpPr>
            <p:pic>
              <p:nvPicPr>
                <p:cNvPr id="20" name="Picture 2">
                  <a:extLst>
                    <a:ext uri="{FF2B5EF4-FFF2-40B4-BE49-F238E27FC236}">
                      <a16:creationId xmlns:a16="http://schemas.microsoft.com/office/drawing/2014/main" id="{A28E7B48-BC10-ED44-A4E2-E685DCB2B8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5695528" y="3460215"/>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6A6143C7-8408-0A4F-B7BC-B95AC4888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5880754" y="3460136"/>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2" name="Group 21">
                  <a:extLst>
                    <a:ext uri="{FF2B5EF4-FFF2-40B4-BE49-F238E27FC236}">
                      <a16:creationId xmlns:a16="http://schemas.microsoft.com/office/drawing/2014/main" id="{40823A5C-042D-004B-8FED-A5A862885608}"/>
                    </a:ext>
                  </a:extLst>
                </p:cNvPr>
                <p:cNvGrpSpPr/>
                <p:nvPr/>
              </p:nvGrpSpPr>
              <p:grpSpPr>
                <a:xfrm>
                  <a:off x="6254245" y="3460097"/>
                  <a:ext cx="746982" cy="287106"/>
                  <a:chOff x="6242462" y="3020870"/>
                  <a:chExt cx="746982" cy="287106"/>
                </a:xfrm>
              </p:grpSpPr>
              <p:pic>
                <p:nvPicPr>
                  <p:cNvPr id="23" name="Picture 2">
                    <a:extLst>
                      <a:ext uri="{FF2B5EF4-FFF2-40B4-BE49-F238E27FC236}">
                        <a16:creationId xmlns:a16="http://schemas.microsoft.com/office/drawing/2014/main" id="{8A68FCF8-969E-EC48-9C09-FFFF1F38D0E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6242462" y="3020949"/>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2">
                    <a:extLst>
                      <a:ext uri="{FF2B5EF4-FFF2-40B4-BE49-F238E27FC236}">
                        <a16:creationId xmlns:a16="http://schemas.microsoft.com/office/drawing/2014/main" id="{EFCF1096-ECA9-F248-BA34-6CF70A08080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3" t="37265" r="45828" b="45754"/>
                  <a:stretch/>
                </p:blipFill>
                <p:spPr bwMode="auto">
                  <a:xfrm>
                    <a:off x="6615953" y="3020870"/>
                    <a:ext cx="373491" cy="287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sp>
            <p:nvSpPr>
              <p:cNvPr id="19" name="TextBox 18">
                <a:extLst>
                  <a:ext uri="{FF2B5EF4-FFF2-40B4-BE49-F238E27FC236}">
                    <a16:creationId xmlns:a16="http://schemas.microsoft.com/office/drawing/2014/main" id="{D9979935-6637-5D45-9A4A-023F0C0A70FC}"/>
                  </a:ext>
                </a:extLst>
              </p:cNvPr>
              <p:cNvSpPr txBox="1"/>
              <p:nvPr/>
            </p:nvSpPr>
            <p:spPr>
              <a:xfrm>
                <a:off x="7093851" y="3433320"/>
                <a:ext cx="1063112" cy="338554"/>
              </a:xfrm>
              <a:prstGeom prst="rect">
                <a:avLst/>
              </a:prstGeom>
              <a:noFill/>
            </p:spPr>
            <p:txBody>
              <a:bodyPr wrap="none" rtlCol="0">
                <a:spAutoFit/>
              </a:bodyPr>
              <a:lstStyle/>
              <a:p>
                <a:r>
                  <a:rPr lang="en-US" sz="1600" dirty="0"/>
                  <a:t>Dataset 3</a:t>
                </a:r>
              </a:p>
            </p:txBody>
          </p:sp>
        </p:grpSp>
        <p:sp>
          <p:nvSpPr>
            <p:cNvPr id="26" name="TextBox 25">
              <a:extLst>
                <a:ext uri="{FF2B5EF4-FFF2-40B4-BE49-F238E27FC236}">
                  <a16:creationId xmlns:a16="http://schemas.microsoft.com/office/drawing/2014/main" id="{A57997EC-9961-724A-B8E3-B0F1995DCF2E}"/>
                </a:ext>
              </a:extLst>
            </p:cNvPr>
            <p:cNvSpPr txBox="1"/>
            <p:nvPr/>
          </p:nvSpPr>
          <p:spPr>
            <a:xfrm>
              <a:off x="4537427" y="4750557"/>
              <a:ext cx="3314946" cy="461665"/>
            </a:xfrm>
            <a:prstGeom prst="rect">
              <a:avLst/>
            </a:prstGeom>
            <a:noFill/>
          </p:spPr>
          <p:txBody>
            <a:bodyPr wrap="none" rtlCol="0">
              <a:spAutoFit/>
            </a:bodyPr>
            <a:lstStyle/>
            <a:p>
              <a:pPr algn="ctr"/>
              <a:r>
                <a:rPr lang="en-US" dirty="0"/>
                <a:t>Independent Validation</a:t>
              </a:r>
            </a:p>
          </p:txBody>
        </p:sp>
      </p:grpSp>
    </p:spTree>
    <p:extLst>
      <p:ext uri="{BB962C8B-B14F-4D97-AF65-F5344CB8AC3E}">
        <p14:creationId xmlns:p14="http://schemas.microsoft.com/office/powerpoint/2010/main" val="13288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73E6-6518-EC4C-A6E6-5FDE693C7455}"/>
              </a:ext>
            </a:extLst>
          </p:cNvPr>
          <p:cNvSpPr>
            <a:spLocks noGrp="1"/>
          </p:cNvSpPr>
          <p:nvPr>
            <p:ph type="title"/>
          </p:nvPr>
        </p:nvSpPr>
        <p:spPr/>
        <p:txBody>
          <a:bodyPr>
            <a:normAutofit fontScale="90000"/>
          </a:bodyPr>
          <a:lstStyle/>
          <a:p>
            <a:r>
              <a:rPr lang="en-US" dirty="0"/>
              <a:t>Robustness improves with refusing to classify more tumors</a:t>
            </a:r>
          </a:p>
        </p:txBody>
      </p:sp>
      <p:sp>
        <p:nvSpPr>
          <p:cNvPr id="4" name="Slide Number Placeholder 3">
            <a:extLst>
              <a:ext uri="{FF2B5EF4-FFF2-40B4-BE49-F238E27FC236}">
                <a16:creationId xmlns:a16="http://schemas.microsoft.com/office/drawing/2014/main" id="{2A75125A-CFEC-4649-95C0-F5EC6750E88C}"/>
              </a:ext>
            </a:extLst>
          </p:cNvPr>
          <p:cNvSpPr>
            <a:spLocks noGrp="1"/>
          </p:cNvSpPr>
          <p:nvPr>
            <p:ph type="sldNum" sz="quarter" idx="12"/>
          </p:nvPr>
        </p:nvSpPr>
        <p:spPr/>
        <p:txBody>
          <a:bodyPr/>
          <a:lstStyle/>
          <a:p>
            <a:fld id="{C71C242F-20BE-4F6C-ABA6-9DCC8641EF60}" type="slidenum">
              <a:rPr lang="en-US" smtClean="0"/>
              <a:pPr/>
              <a:t>40</a:t>
            </a:fld>
            <a:endParaRPr lang="en-US"/>
          </a:p>
        </p:txBody>
      </p:sp>
      <p:pic>
        <p:nvPicPr>
          <p:cNvPr id="6" name="Picture 5">
            <a:extLst>
              <a:ext uri="{FF2B5EF4-FFF2-40B4-BE49-F238E27FC236}">
                <a16:creationId xmlns:a16="http://schemas.microsoft.com/office/drawing/2014/main" id="{6F7969FB-6D6F-534B-8EC4-DC9DC9ECAC58}"/>
              </a:ext>
            </a:extLst>
          </p:cNvPr>
          <p:cNvPicPr>
            <a:picLocks noChangeAspect="1"/>
          </p:cNvPicPr>
          <p:nvPr/>
        </p:nvPicPr>
        <p:blipFill rotWithShape="1">
          <a:blip r:embed="rId2">
            <a:extLst>
              <a:ext uri="{28A0092B-C50C-407E-A947-70E740481C1C}">
                <a14:useLocalDpi xmlns:a14="http://schemas.microsoft.com/office/drawing/2010/main" val="0"/>
              </a:ext>
            </a:extLst>
          </a:blip>
          <a:srcRect t="7368"/>
          <a:stretch/>
        </p:blipFill>
        <p:spPr>
          <a:xfrm>
            <a:off x="1016000" y="1885950"/>
            <a:ext cx="4826000" cy="4470400"/>
          </a:xfrm>
          <a:prstGeom prst="rect">
            <a:avLst/>
          </a:prstGeom>
        </p:spPr>
      </p:pic>
      <p:sp>
        <p:nvSpPr>
          <p:cNvPr id="7" name="TextBox 6">
            <a:extLst>
              <a:ext uri="{FF2B5EF4-FFF2-40B4-BE49-F238E27FC236}">
                <a16:creationId xmlns:a16="http://schemas.microsoft.com/office/drawing/2014/main" id="{4F56E65F-6B3D-DC43-838E-DAB8AA041783}"/>
              </a:ext>
            </a:extLst>
          </p:cNvPr>
          <p:cNvSpPr txBox="1"/>
          <p:nvPr/>
        </p:nvSpPr>
        <p:spPr>
          <a:xfrm>
            <a:off x="5753100" y="1892300"/>
            <a:ext cx="3162300" cy="1200329"/>
          </a:xfrm>
          <a:prstGeom prst="rect">
            <a:avLst/>
          </a:prstGeom>
          <a:noFill/>
        </p:spPr>
        <p:txBody>
          <a:bodyPr wrap="square" rtlCol="0">
            <a:spAutoFit/>
          </a:bodyPr>
          <a:lstStyle/>
          <a:p>
            <a:r>
              <a:rPr lang="en-US" dirty="0"/>
              <a:t>Decent robustness and discreteness for ~25% of tumors  </a:t>
            </a:r>
          </a:p>
        </p:txBody>
      </p:sp>
      <p:sp>
        <p:nvSpPr>
          <p:cNvPr id="3" name="TextBox 2">
            <a:extLst>
              <a:ext uri="{FF2B5EF4-FFF2-40B4-BE49-F238E27FC236}">
                <a16:creationId xmlns:a16="http://schemas.microsoft.com/office/drawing/2014/main" id="{FB75EA0E-5FD9-CB41-AECD-1B69600E1252}"/>
              </a:ext>
            </a:extLst>
          </p:cNvPr>
          <p:cNvSpPr txBox="1"/>
          <p:nvPr/>
        </p:nvSpPr>
        <p:spPr>
          <a:xfrm>
            <a:off x="5511904" y="4875699"/>
            <a:ext cx="3403496" cy="830997"/>
          </a:xfrm>
          <a:prstGeom prst="rect">
            <a:avLst/>
          </a:prstGeom>
          <a:noFill/>
        </p:spPr>
        <p:txBody>
          <a:bodyPr wrap="none" rtlCol="0">
            <a:spAutoFit/>
          </a:bodyPr>
          <a:lstStyle/>
          <a:p>
            <a:pPr algn="ctr"/>
            <a:r>
              <a:rPr lang="en-US" dirty="0"/>
              <a:t>Bioconductor package: </a:t>
            </a:r>
          </a:p>
          <a:p>
            <a:pPr algn="ctr"/>
            <a:r>
              <a:rPr lang="en-US" i="1" dirty="0" err="1"/>
              <a:t>consensusOV</a:t>
            </a:r>
            <a:endParaRPr lang="en-US" dirty="0"/>
          </a:p>
        </p:txBody>
      </p:sp>
    </p:spTree>
    <p:extLst>
      <p:ext uri="{BB962C8B-B14F-4D97-AF65-F5344CB8AC3E}">
        <p14:creationId xmlns:p14="http://schemas.microsoft.com/office/powerpoint/2010/main" val="2536187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E2F7-C40A-294A-8AAC-4C7D3892BC51}"/>
              </a:ext>
            </a:extLst>
          </p:cNvPr>
          <p:cNvSpPr>
            <a:spLocks noGrp="1"/>
          </p:cNvSpPr>
          <p:nvPr>
            <p:ph type="title"/>
          </p:nvPr>
        </p:nvSpPr>
        <p:spPr/>
        <p:txBody>
          <a:bodyPr>
            <a:normAutofit fontScale="90000"/>
          </a:bodyPr>
          <a:lstStyle/>
          <a:p>
            <a:r>
              <a:rPr lang="en-US" dirty="0"/>
              <a:t>Creating a wealth of curated, analyst-friendly datasets</a:t>
            </a:r>
          </a:p>
        </p:txBody>
      </p:sp>
      <p:sp>
        <p:nvSpPr>
          <p:cNvPr id="4" name="Slide Number Placeholder 3">
            <a:extLst>
              <a:ext uri="{FF2B5EF4-FFF2-40B4-BE49-F238E27FC236}">
                <a16:creationId xmlns:a16="http://schemas.microsoft.com/office/drawing/2014/main" id="{541370FE-760B-8A49-86AB-414E6EC3A031}"/>
              </a:ext>
            </a:extLst>
          </p:cNvPr>
          <p:cNvSpPr>
            <a:spLocks noGrp="1"/>
          </p:cNvSpPr>
          <p:nvPr>
            <p:ph type="sldNum" sz="quarter" idx="12"/>
          </p:nvPr>
        </p:nvSpPr>
        <p:spPr/>
        <p:txBody>
          <a:bodyPr/>
          <a:lstStyle/>
          <a:p>
            <a:fld id="{C71C242F-20BE-4F6C-ABA6-9DCC8641EF60}" type="slidenum">
              <a:rPr lang="en-US" smtClean="0"/>
              <a:pPr/>
              <a:t>41</a:t>
            </a:fld>
            <a:endParaRPr lang="en-US" dirty="0"/>
          </a:p>
        </p:txBody>
      </p:sp>
      <p:sp>
        <p:nvSpPr>
          <p:cNvPr id="5" name="Content Placeholder 2">
            <a:extLst>
              <a:ext uri="{FF2B5EF4-FFF2-40B4-BE49-F238E27FC236}">
                <a16:creationId xmlns:a16="http://schemas.microsoft.com/office/drawing/2014/main" id="{C972D4D9-ED46-0347-B721-EF390221A685}"/>
              </a:ext>
            </a:extLst>
          </p:cNvPr>
          <p:cNvSpPr>
            <a:spLocks noGrp="1"/>
          </p:cNvSpPr>
          <p:nvPr>
            <p:ph idx="1"/>
          </p:nvPr>
        </p:nvSpPr>
        <p:spPr>
          <a:xfrm>
            <a:off x="457200" y="1600199"/>
            <a:ext cx="8585200" cy="5121275"/>
          </a:xfrm>
        </p:spPr>
        <p:txBody>
          <a:bodyPr>
            <a:normAutofit fontScale="70000" lnSpcReduction="20000"/>
          </a:bodyPr>
          <a:lstStyle/>
          <a:p>
            <a:r>
              <a:rPr lang="en-US" i="1" dirty="0" err="1"/>
              <a:t>curatedOvarianData</a:t>
            </a:r>
            <a:endParaRPr lang="en-US" i="1" dirty="0"/>
          </a:p>
          <a:p>
            <a:pPr lvl="1"/>
            <a:r>
              <a:rPr lang="en-US" dirty="0"/>
              <a:t>30 datasets, most annotated for OS, surgical debulking, histology</a:t>
            </a:r>
          </a:p>
          <a:p>
            <a:r>
              <a:rPr lang="en-US" i="1" dirty="0" err="1"/>
              <a:t>curatedCRCData</a:t>
            </a:r>
            <a:endParaRPr lang="en-US" i="1" dirty="0"/>
          </a:p>
          <a:p>
            <a:pPr lvl="1"/>
            <a:r>
              <a:rPr lang="en-US" dirty="0"/>
              <a:t>34 datasets, many annotated for MSS, gender, stage, age, N, M</a:t>
            </a:r>
          </a:p>
          <a:p>
            <a:r>
              <a:rPr lang="en-US" i="1" dirty="0" err="1"/>
              <a:t>curatedBladderData</a:t>
            </a:r>
            <a:endParaRPr lang="en-US" i="1" dirty="0"/>
          </a:p>
          <a:p>
            <a:pPr lvl="1"/>
            <a:r>
              <a:rPr lang="en-US" dirty="0"/>
              <a:t>12 datasets, many annotated for stage, grade, OS</a:t>
            </a:r>
          </a:p>
          <a:p>
            <a:r>
              <a:rPr lang="en-US" i="1" dirty="0" err="1"/>
              <a:t>curatedTCGAData</a:t>
            </a:r>
            <a:endParaRPr lang="en-US" i="1" dirty="0"/>
          </a:p>
          <a:p>
            <a:pPr lvl="1"/>
            <a:r>
              <a:rPr lang="en-US" dirty="0"/>
              <a:t>The Cancer Genome Atlas as </a:t>
            </a:r>
            <a:r>
              <a:rPr lang="en-US" dirty="0" err="1"/>
              <a:t>MultiAssayExperiment</a:t>
            </a:r>
            <a:endParaRPr lang="en-US" dirty="0"/>
          </a:p>
          <a:p>
            <a:r>
              <a:rPr lang="en-US" i="1" dirty="0" err="1"/>
              <a:t>cBioPortalData</a:t>
            </a:r>
            <a:r>
              <a:rPr lang="en-US" dirty="0"/>
              <a:t> (still </a:t>
            </a:r>
            <a:r>
              <a:rPr lang="en-US" dirty="0" err="1"/>
              <a:t>GitHub.com</a:t>
            </a:r>
            <a:r>
              <a:rPr lang="en-US" dirty="0"/>
              <a:t>/</a:t>
            </a:r>
            <a:r>
              <a:rPr lang="en-US" dirty="0" err="1"/>
              <a:t>waldronlab</a:t>
            </a:r>
            <a:r>
              <a:rPr lang="en-US" dirty="0"/>
              <a:t> only)</a:t>
            </a:r>
          </a:p>
          <a:p>
            <a:pPr lvl="1"/>
            <a:r>
              <a:rPr lang="en-US" dirty="0"/>
              <a:t>&gt;150 </a:t>
            </a:r>
            <a:r>
              <a:rPr lang="en-US" dirty="0" err="1"/>
              <a:t>multi’omics</a:t>
            </a:r>
            <a:r>
              <a:rPr lang="en-US" dirty="0"/>
              <a:t> cancer datasets as </a:t>
            </a:r>
            <a:r>
              <a:rPr lang="en-US" dirty="0" err="1"/>
              <a:t>MultiAssayExperiment</a:t>
            </a:r>
            <a:endParaRPr lang="en-US" dirty="0"/>
          </a:p>
          <a:p>
            <a:r>
              <a:rPr lang="en-US" i="1" dirty="0"/>
              <a:t>HMP16SData</a:t>
            </a:r>
          </a:p>
          <a:p>
            <a:pPr lvl="1"/>
            <a:r>
              <a:rPr lang="en-US" dirty="0"/>
              <a:t>Painless access to The Human Microbiome Project</a:t>
            </a:r>
          </a:p>
          <a:p>
            <a:r>
              <a:rPr lang="en-US" i="1" dirty="0"/>
              <a:t>curatedMetagenomicData</a:t>
            </a:r>
          </a:p>
          <a:p>
            <a:pPr lvl="1"/>
            <a:r>
              <a:rPr lang="en-US" dirty="0"/>
              <a:t>&gt;30 datasets of microbiome abundance and metabolic function</a:t>
            </a:r>
          </a:p>
          <a:p>
            <a:pPr lvl="1"/>
            <a:r>
              <a:rPr lang="en-US" dirty="0"/>
              <a:t>most annotated for age, BMI, sex, disease</a:t>
            </a:r>
          </a:p>
          <a:p>
            <a:pPr lvl="1"/>
            <a:r>
              <a:rPr lang="en-US" dirty="0"/>
              <a:t>Includes the Human Microbiome Project</a:t>
            </a:r>
          </a:p>
        </p:txBody>
      </p:sp>
      <p:cxnSp>
        <p:nvCxnSpPr>
          <p:cNvPr id="6" name="Straight Connector 5">
            <a:extLst>
              <a:ext uri="{FF2B5EF4-FFF2-40B4-BE49-F238E27FC236}">
                <a16:creationId xmlns:a16="http://schemas.microsoft.com/office/drawing/2014/main" id="{10F25AE3-6676-0547-BA18-099F2D394B52}"/>
              </a:ext>
            </a:extLst>
          </p:cNvPr>
          <p:cNvCxnSpPr/>
          <p:nvPr/>
        </p:nvCxnSpPr>
        <p:spPr>
          <a:xfrm>
            <a:off x="457200" y="3517900"/>
            <a:ext cx="8572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B37755-CE86-7D49-88B5-8265332FD335}"/>
              </a:ext>
            </a:extLst>
          </p:cNvPr>
          <p:cNvCxnSpPr/>
          <p:nvPr/>
        </p:nvCxnSpPr>
        <p:spPr>
          <a:xfrm>
            <a:off x="469900" y="4800600"/>
            <a:ext cx="8572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1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need for MultiAssayExperiment</a:t>
            </a:r>
          </a:p>
        </p:txBody>
      </p:sp>
      <p:sp>
        <p:nvSpPr>
          <p:cNvPr id="3" name="Content Placeholder 2"/>
          <p:cNvSpPr>
            <a:spLocks noGrp="1"/>
          </p:cNvSpPr>
          <p:nvPr>
            <p:ph idx="1"/>
          </p:nvPr>
        </p:nvSpPr>
        <p:spPr/>
        <p:txBody>
          <a:bodyPr/>
          <a:lstStyle/>
          <a:p>
            <a:pPr marL="0" indent="0">
              <a:buNone/>
            </a:pPr>
            <a:r>
              <a:rPr lang="en-US" dirty="0"/>
              <a:t>Need a core Bioconductor data structure to:</a:t>
            </a:r>
          </a:p>
          <a:p>
            <a:pPr lvl="1"/>
            <a:r>
              <a:rPr lang="en-US" dirty="0"/>
              <a:t>harmonize single-assay data structures</a:t>
            </a:r>
          </a:p>
          <a:p>
            <a:pPr lvl="1"/>
            <a:r>
              <a:rPr lang="en-US" dirty="0"/>
              <a:t>relate multiple assays with one set of clinical data</a:t>
            </a:r>
          </a:p>
          <a:p>
            <a:pPr lvl="1"/>
            <a:r>
              <a:rPr lang="en-US" dirty="0"/>
              <a:t>handle missing and replicate observations</a:t>
            </a:r>
          </a:p>
          <a:p>
            <a:pPr lvl="1"/>
            <a:r>
              <a:rPr lang="en-US" dirty="0"/>
              <a:t>accommodate ID-based and range-based data</a:t>
            </a:r>
          </a:p>
          <a:p>
            <a:pPr lvl="1"/>
            <a:r>
              <a:rPr lang="en-US" dirty="0"/>
              <a:t>support on-disk representations of big data</a:t>
            </a:r>
          </a:p>
        </p:txBody>
      </p:sp>
      <p:sp>
        <p:nvSpPr>
          <p:cNvPr id="4" name="TextBox 3">
            <a:extLst>
              <a:ext uri="{FF2B5EF4-FFF2-40B4-BE49-F238E27FC236}">
                <a16:creationId xmlns:a16="http://schemas.microsoft.com/office/drawing/2014/main" id="{388D2FCD-1F19-684D-A6F1-37D890B82E23}"/>
              </a:ext>
            </a:extLst>
          </p:cNvPr>
          <p:cNvSpPr txBox="1"/>
          <p:nvPr/>
        </p:nvSpPr>
        <p:spPr>
          <a:xfrm>
            <a:off x="457200" y="5831671"/>
            <a:ext cx="8128000" cy="954107"/>
          </a:xfrm>
          <a:prstGeom prst="rect">
            <a:avLst/>
          </a:prstGeom>
          <a:noFill/>
        </p:spPr>
        <p:txBody>
          <a:bodyPr wrap="square" rtlCol="0">
            <a:spAutoFit/>
          </a:bodyPr>
          <a:lstStyle/>
          <a:p>
            <a:r>
              <a:rPr lang="en-US" sz="1400" dirty="0"/>
              <a:t>Ramos M, Schiffer L, Re A, </a:t>
            </a:r>
            <a:r>
              <a:rPr lang="en-US" sz="1400" dirty="0" err="1"/>
              <a:t>Azhar</a:t>
            </a:r>
            <a:r>
              <a:rPr lang="en-US" sz="1400" dirty="0"/>
              <a:t> R, </a:t>
            </a:r>
            <a:r>
              <a:rPr lang="en-US" sz="1400" dirty="0" err="1"/>
              <a:t>Basunia</a:t>
            </a:r>
            <a:r>
              <a:rPr lang="en-US" sz="1400" dirty="0"/>
              <a:t> A, Rodriguez C, Chan T, Chapman P, Davis SR, Gomez-</a:t>
            </a:r>
            <a:r>
              <a:rPr lang="en-US" sz="1400" dirty="0" err="1"/>
              <a:t>Cabrero</a:t>
            </a:r>
            <a:r>
              <a:rPr lang="en-US" sz="1400" dirty="0"/>
              <a:t> D, Culhane AC, </a:t>
            </a:r>
            <a:r>
              <a:rPr lang="en-US" sz="1400" dirty="0" err="1"/>
              <a:t>Haibe-Kains</a:t>
            </a:r>
            <a:r>
              <a:rPr lang="en-US" sz="1400" dirty="0"/>
              <a:t> B, Hansen KD, </a:t>
            </a:r>
            <a:r>
              <a:rPr lang="en-US" sz="1400" dirty="0" err="1"/>
              <a:t>Kodali</a:t>
            </a:r>
            <a:r>
              <a:rPr lang="en-US" sz="1400" dirty="0"/>
              <a:t> H, Louis MS, Mer AS, </a:t>
            </a:r>
            <a:r>
              <a:rPr lang="en-US" sz="1400" dirty="0" err="1"/>
              <a:t>Riester</a:t>
            </a:r>
            <a:r>
              <a:rPr lang="en-US" sz="1400" dirty="0"/>
              <a:t> M, Morgan M, Carey V, Waldron L: </a:t>
            </a:r>
            <a:r>
              <a:rPr lang="en-US" sz="1400" b="1" dirty="0"/>
              <a:t>Software for the Integration of </a:t>
            </a:r>
            <a:r>
              <a:rPr lang="en-US" sz="1400" b="1" dirty="0" err="1"/>
              <a:t>Multiomics</a:t>
            </a:r>
            <a:r>
              <a:rPr lang="en-US" sz="1400" b="1" dirty="0"/>
              <a:t> Experiments in Bioconductor</a:t>
            </a:r>
            <a:r>
              <a:rPr lang="en-US" sz="1400" dirty="0"/>
              <a:t>. </a:t>
            </a:r>
            <a:r>
              <a:rPr lang="en-US" sz="1400" i="1" dirty="0"/>
              <a:t>Cancer Res.</a:t>
            </a:r>
            <a:r>
              <a:rPr lang="en-US" sz="1400" dirty="0"/>
              <a:t> 2017, </a:t>
            </a:r>
            <a:r>
              <a:rPr lang="en-US" sz="1400" b="1" dirty="0"/>
              <a:t>77</a:t>
            </a:r>
            <a:r>
              <a:rPr lang="en-US" sz="1400" dirty="0"/>
              <a:t>:e39–e42.</a:t>
            </a:r>
          </a:p>
        </p:txBody>
      </p:sp>
      <p:sp>
        <p:nvSpPr>
          <p:cNvPr id="5" name="Slide Number Placeholder 3">
            <a:extLst>
              <a:ext uri="{FF2B5EF4-FFF2-40B4-BE49-F238E27FC236}">
                <a16:creationId xmlns:a16="http://schemas.microsoft.com/office/drawing/2014/main" id="{A6EB2B20-DB56-2C41-BA6E-67CCEB21F439}"/>
              </a:ext>
            </a:extLst>
          </p:cNvPr>
          <p:cNvSpPr>
            <a:spLocks noGrp="1"/>
          </p:cNvSpPr>
          <p:nvPr>
            <p:ph type="sldNum" sz="quarter" idx="12"/>
          </p:nvPr>
        </p:nvSpPr>
        <p:spPr>
          <a:xfrm>
            <a:off x="6553200" y="6356350"/>
            <a:ext cx="2133600" cy="365125"/>
          </a:xfrm>
        </p:spPr>
        <p:txBody>
          <a:bodyPr/>
          <a:lstStyle/>
          <a:p>
            <a:fld id="{C71C242F-20BE-4F6C-ABA6-9DCC8641EF60}" type="slidenum">
              <a:rPr lang="en-US" smtClean="0"/>
              <a:pPr/>
              <a:t>42</a:t>
            </a:fld>
            <a:endParaRPr lang="en-US" dirty="0"/>
          </a:p>
        </p:txBody>
      </p:sp>
    </p:spTree>
    <p:extLst>
      <p:ext uri="{BB962C8B-B14F-4D97-AF65-F5344CB8AC3E}">
        <p14:creationId xmlns:p14="http://schemas.microsoft.com/office/powerpoint/2010/main" val="38378731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423" y="1328498"/>
            <a:ext cx="4708828" cy="4708828"/>
          </a:xfrm>
          <a:prstGeom prst="rect">
            <a:avLst/>
          </a:prstGeom>
        </p:spPr>
      </p:pic>
      <p:sp>
        <p:nvSpPr>
          <p:cNvPr id="17" name="Title 16"/>
          <p:cNvSpPr>
            <a:spLocks noGrp="1"/>
          </p:cNvSpPr>
          <p:nvPr>
            <p:ph type="title"/>
          </p:nvPr>
        </p:nvSpPr>
        <p:spPr/>
        <p:txBody>
          <a:bodyPr/>
          <a:lstStyle/>
          <a:p>
            <a:r>
              <a:rPr lang="en-US" dirty="0"/>
              <a:t>MultiAssayExperiment design</a:t>
            </a:r>
          </a:p>
        </p:txBody>
      </p:sp>
      <p:sp>
        <p:nvSpPr>
          <p:cNvPr id="50" name="Shape 56"/>
          <p:cNvSpPr txBox="1"/>
          <p:nvPr/>
        </p:nvSpPr>
        <p:spPr>
          <a:xfrm>
            <a:off x="6633251" y="4457628"/>
            <a:ext cx="2510749"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a:t>Figure Credit: Marcel Ramos</a:t>
            </a:r>
            <a:endParaRPr lang="en" sz="2000" i="1" dirty="0"/>
          </a:p>
        </p:txBody>
      </p:sp>
      <p:sp>
        <p:nvSpPr>
          <p:cNvPr id="2" name="Slide Number Placeholder 1"/>
          <p:cNvSpPr>
            <a:spLocks noGrp="1"/>
          </p:cNvSpPr>
          <p:nvPr>
            <p:ph type="sldNum" sz="quarter" idx="12"/>
          </p:nvPr>
        </p:nvSpPr>
        <p:spPr/>
        <p:txBody>
          <a:bodyPr/>
          <a:lstStyle/>
          <a:p>
            <a:fld id="{221F14C6-C6E7-9F41-BE3F-C5DEE757CDB8}" type="slidenum">
              <a:rPr lang="en-US" smtClean="0"/>
              <a:pPr/>
              <a:t>43</a:t>
            </a:fld>
            <a:endParaRPr lang="en-US" dirty="0"/>
          </a:p>
        </p:txBody>
      </p:sp>
      <p:sp>
        <p:nvSpPr>
          <p:cNvPr id="8" name="TextBox 7">
            <a:extLst>
              <a:ext uri="{FF2B5EF4-FFF2-40B4-BE49-F238E27FC236}">
                <a16:creationId xmlns:a16="http://schemas.microsoft.com/office/drawing/2014/main" id="{B88B7682-B0F9-894A-9FC4-150DDF41AF6D}"/>
              </a:ext>
            </a:extLst>
          </p:cNvPr>
          <p:cNvSpPr txBox="1"/>
          <p:nvPr/>
        </p:nvSpPr>
        <p:spPr>
          <a:xfrm>
            <a:off x="127000" y="6126163"/>
            <a:ext cx="7150100" cy="523220"/>
          </a:xfrm>
          <a:prstGeom prst="rect">
            <a:avLst/>
          </a:prstGeom>
          <a:noFill/>
        </p:spPr>
        <p:txBody>
          <a:bodyPr wrap="square" rtlCol="0">
            <a:spAutoFit/>
          </a:bodyPr>
          <a:lstStyle/>
          <a:p>
            <a:r>
              <a:rPr lang="en-US" sz="1400" dirty="0"/>
              <a:t>Ramos M </a:t>
            </a:r>
            <a:r>
              <a:rPr lang="en-US" sz="1400" i="1" dirty="0"/>
              <a:t>et al.</a:t>
            </a:r>
            <a:r>
              <a:rPr lang="en-US" sz="1400" dirty="0"/>
              <a:t>: Software for the Integration of </a:t>
            </a:r>
            <a:r>
              <a:rPr lang="en-US" sz="1400" dirty="0" err="1"/>
              <a:t>Multiomics</a:t>
            </a:r>
            <a:r>
              <a:rPr lang="en-US" sz="1400" dirty="0"/>
              <a:t> Experiments in Bioconductor. Cancer Res. 2017, 77:e39–e42.</a:t>
            </a:r>
          </a:p>
        </p:txBody>
      </p:sp>
    </p:spTree>
    <p:extLst>
      <p:ext uri="{BB962C8B-B14F-4D97-AF65-F5344CB8AC3E}">
        <p14:creationId xmlns:p14="http://schemas.microsoft.com/office/powerpoint/2010/main" val="1156805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MultiAssayExperiment API</a:t>
            </a:r>
          </a:p>
        </p:txBody>
      </p:sp>
      <p:pic>
        <p:nvPicPr>
          <p:cNvPr id="5" name="Picture 4"/>
          <p:cNvPicPr>
            <a:picLocks noChangeAspect="1"/>
          </p:cNvPicPr>
          <p:nvPr/>
        </p:nvPicPr>
        <p:blipFill>
          <a:blip r:embed="rId3"/>
          <a:stretch>
            <a:fillRect/>
          </a:stretch>
        </p:blipFill>
        <p:spPr>
          <a:xfrm>
            <a:off x="1153773" y="1417638"/>
            <a:ext cx="6053458" cy="5076006"/>
          </a:xfrm>
          <a:prstGeom prst="rect">
            <a:avLst/>
          </a:prstGeom>
        </p:spPr>
      </p:pic>
      <p:sp>
        <p:nvSpPr>
          <p:cNvPr id="3" name="Slide Number Placeholder 2"/>
          <p:cNvSpPr>
            <a:spLocks noGrp="1"/>
          </p:cNvSpPr>
          <p:nvPr>
            <p:ph type="sldNum" sz="quarter" idx="12"/>
          </p:nvPr>
        </p:nvSpPr>
        <p:spPr/>
        <p:txBody>
          <a:bodyPr/>
          <a:lstStyle/>
          <a:p>
            <a:fld id="{221F14C6-C6E7-9F41-BE3F-C5DEE757CDB8}" type="slidenum">
              <a:rPr lang="en-US" smtClean="0"/>
              <a:pPr/>
              <a:t>44</a:t>
            </a:fld>
            <a:endParaRPr lang="en-US" dirty="0"/>
          </a:p>
        </p:txBody>
      </p:sp>
    </p:spTree>
    <p:extLst>
      <p:ext uri="{BB962C8B-B14F-4D97-AF65-F5344CB8AC3E}">
        <p14:creationId xmlns:p14="http://schemas.microsoft.com/office/powerpoint/2010/main" val="3153335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4" name="Shape 54"/>
          <p:cNvSpPr/>
          <p:nvPr/>
        </p:nvSpPr>
        <p:spPr>
          <a:xfrm>
            <a:off x="4193652" y="447403"/>
            <a:ext cx="1698899" cy="1175199"/>
          </a:xfrm>
          <a:prstGeom prst="rect">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 name="Shape 56"/>
          <p:cNvSpPr txBox="1"/>
          <p:nvPr/>
        </p:nvSpPr>
        <p:spPr>
          <a:xfrm>
            <a:off x="0" y="5184351"/>
            <a:ext cx="3502526" cy="585600"/>
          </a:xfrm>
          <a:prstGeom prst="rect">
            <a:avLst/>
          </a:prstGeom>
          <a:noFill/>
          <a:ln>
            <a:noFill/>
          </a:ln>
        </p:spPr>
        <p:txBody>
          <a:bodyPr lIns="91425" tIns="91425" rIns="91425" bIns="91425" anchor="t" anchorCtr="0">
            <a:noAutofit/>
          </a:bodyPr>
          <a:lstStyle/>
          <a:p>
            <a:pPr lvl="0" rtl="0">
              <a:spcBef>
                <a:spcPts val="0"/>
              </a:spcBef>
              <a:buNone/>
            </a:pPr>
            <a:r>
              <a:rPr lang="en-US" sz="2000" i="1" dirty="0"/>
              <a:t>Figure credit: Marcel Ramos</a:t>
            </a:r>
            <a:endParaRPr lang="en" sz="2000" i="1" dirty="0"/>
          </a:p>
        </p:txBody>
      </p:sp>
      <p:grpSp>
        <p:nvGrpSpPr>
          <p:cNvPr id="6" name="Group 5"/>
          <p:cNvGrpSpPr/>
          <p:nvPr/>
        </p:nvGrpSpPr>
        <p:grpSpPr>
          <a:xfrm>
            <a:off x="4397210" y="7527"/>
            <a:ext cx="4746790" cy="6850473"/>
            <a:chOff x="4361829" y="0"/>
            <a:chExt cx="4746790" cy="6850473"/>
          </a:xfrm>
        </p:grpSpPr>
        <p:grpSp>
          <p:nvGrpSpPr>
            <p:cNvPr id="4" name="Group 3"/>
            <p:cNvGrpSpPr/>
            <p:nvPr/>
          </p:nvGrpSpPr>
          <p:grpSpPr>
            <a:xfrm>
              <a:off x="4361829" y="0"/>
              <a:ext cx="4746790" cy="6850473"/>
              <a:chOff x="3626019" y="7525"/>
              <a:chExt cx="4746790" cy="6850473"/>
            </a:xfrm>
          </p:grpSpPr>
          <p:pic>
            <p:nvPicPr>
              <p:cNvPr id="53" name="Shape 53"/>
              <p:cNvPicPr preferRelativeResize="0"/>
              <p:nvPr/>
            </p:nvPicPr>
            <p:blipFill>
              <a:blip r:embed="rId3">
                <a:alphaModFix/>
              </a:blip>
              <a:stretch>
                <a:fillRect/>
              </a:stretch>
            </p:blipFill>
            <p:spPr>
              <a:xfrm>
                <a:off x="4143676" y="377699"/>
                <a:ext cx="4201223" cy="6480299"/>
              </a:xfrm>
              <a:prstGeom prst="rect">
                <a:avLst/>
              </a:prstGeom>
              <a:noFill/>
              <a:ln>
                <a:noFill/>
              </a:ln>
            </p:spPr>
          </p:pic>
          <p:sp>
            <p:nvSpPr>
              <p:cNvPr id="55" name="Shape 55"/>
              <p:cNvSpPr txBox="1"/>
              <p:nvPr/>
            </p:nvSpPr>
            <p:spPr>
              <a:xfrm>
                <a:off x="4821661" y="1803522"/>
                <a:ext cx="1515554" cy="585600"/>
              </a:xfrm>
              <a:prstGeom prst="rect">
                <a:avLst/>
              </a:prstGeom>
              <a:noFill/>
              <a:ln>
                <a:noFill/>
              </a:ln>
            </p:spPr>
            <p:txBody>
              <a:bodyPr lIns="91425" tIns="91425" rIns="91425" bIns="91425" anchor="t" anchorCtr="0">
                <a:noAutofit/>
              </a:bodyPr>
              <a:lstStyle/>
              <a:p>
                <a:pPr>
                  <a:spcBef>
                    <a:spcPts val="0"/>
                  </a:spcBef>
                  <a:buNone/>
                </a:pPr>
                <a:r>
                  <a:rPr lang="en" sz="1800" dirty="0"/>
                  <a:t>3</a:t>
                </a:r>
                <a:r>
                  <a:rPr lang="en-US" sz="1800" dirty="0"/>
                  <a:t>3</a:t>
                </a:r>
                <a:r>
                  <a:rPr lang="en" sz="1800" dirty="0"/>
                  <a:t> diseases</a:t>
                </a:r>
              </a:p>
            </p:txBody>
          </p:sp>
          <p:sp>
            <p:nvSpPr>
              <p:cNvPr id="56" name="Shape 56"/>
              <p:cNvSpPr txBox="1"/>
              <p:nvPr/>
            </p:nvSpPr>
            <p:spPr>
              <a:xfrm>
                <a:off x="6735224" y="7525"/>
                <a:ext cx="1637585" cy="585600"/>
              </a:xfrm>
              <a:prstGeom prst="rect">
                <a:avLst/>
              </a:prstGeom>
              <a:solidFill>
                <a:schemeClr val="bg1"/>
              </a:solidFill>
              <a:ln>
                <a:noFill/>
              </a:ln>
            </p:spPr>
            <p:txBody>
              <a:bodyPr lIns="91425" tIns="91425" rIns="91425" bIns="91425" anchor="t" anchorCtr="0">
                <a:noAutofit/>
              </a:bodyPr>
              <a:lstStyle/>
              <a:p>
                <a:pPr lvl="0" rtl="0">
                  <a:spcBef>
                    <a:spcPts val="0"/>
                  </a:spcBef>
                  <a:buNone/>
                </a:pPr>
                <a:r>
                  <a:rPr lang="en-US" sz="1800" dirty="0"/>
                  <a:t>50 platforms</a:t>
                </a:r>
                <a:endParaRPr lang="en" sz="1800" dirty="0"/>
              </a:p>
            </p:txBody>
          </p:sp>
          <p:sp>
            <p:nvSpPr>
              <p:cNvPr id="7" name="Shape 56"/>
              <p:cNvSpPr txBox="1"/>
              <p:nvPr/>
            </p:nvSpPr>
            <p:spPr>
              <a:xfrm>
                <a:off x="3626019" y="3906337"/>
                <a:ext cx="1752048" cy="585600"/>
              </a:xfrm>
              <a:prstGeom prst="rect">
                <a:avLst/>
              </a:prstGeom>
              <a:noFill/>
              <a:ln>
                <a:noFill/>
              </a:ln>
            </p:spPr>
            <p:txBody>
              <a:bodyPr lIns="91425" tIns="91425" rIns="91425" bIns="91425" anchor="t" anchorCtr="0">
                <a:noAutofit/>
              </a:bodyPr>
              <a:lstStyle/>
              <a:p>
                <a:pPr lvl="0" rtl="0">
                  <a:spcBef>
                    <a:spcPts val="0"/>
                  </a:spcBef>
                  <a:buNone/>
                </a:pPr>
                <a:r>
                  <a:rPr lang="en-US" sz="1800" dirty="0"/>
                  <a:t>19 data types</a:t>
                </a:r>
                <a:endParaRPr lang="en" sz="1800" dirty="0"/>
              </a:p>
            </p:txBody>
          </p:sp>
        </p:grpSp>
        <p:sp>
          <p:nvSpPr>
            <p:cNvPr id="5" name="Rectangle 4"/>
            <p:cNvSpPr/>
            <p:nvPr/>
          </p:nvSpPr>
          <p:spPr>
            <a:xfrm>
              <a:off x="4879486" y="263011"/>
              <a:ext cx="1591018" cy="11948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1A449D52-FB76-0642-97CF-D7625DD0BB1E}"/>
              </a:ext>
            </a:extLst>
          </p:cNvPr>
          <p:cNvSpPr txBox="1"/>
          <p:nvPr/>
        </p:nvSpPr>
        <p:spPr>
          <a:xfrm>
            <a:off x="383612" y="1160937"/>
            <a:ext cx="3810040" cy="646331"/>
          </a:xfrm>
          <a:prstGeom prst="rect">
            <a:avLst/>
          </a:prstGeom>
          <a:noFill/>
        </p:spPr>
        <p:txBody>
          <a:bodyPr wrap="square" rtlCol="0">
            <a:spAutoFit/>
          </a:bodyPr>
          <a:lstStyle/>
          <a:p>
            <a:r>
              <a:rPr lang="en-US" dirty="0"/>
              <a:t>Integrative Representation and Analysis of Complex Cancer Data Sets</a:t>
            </a:r>
          </a:p>
        </p:txBody>
      </p:sp>
      <p:sp>
        <p:nvSpPr>
          <p:cNvPr id="15" name="Title 1">
            <a:extLst>
              <a:ext uri="{FF2B5EF4-FFF2-40B4-BE49-F238E27FC236}">
                <a16:creationId xmlns:a16="http://schemas.microsoft.com/office/drawing/2014/main" id="{150BD5AF-650C-A04E-966F-C55A6CE79A32}"/>
              </a:ext>
            </a:extLst>
          </p:cNvPr>
          <p:cNvSpPr>
            <a:spLocks noGrp="1"/>
          </p:cNvSpPr>
          <p:nvPr>
            <p:ph type="title"/>
          </p:nvPr>
        </p:nvSpPr>
        <p:spPr>
          <a:xfrm>
            <a:off x="-751095" y="-202152"/>
            <a:ext cx="8229600" cy="1143000"/>
          </a:xfrm>
        </p:spPr>
        <p:txBody>
          <a:bodyPr>
            <a:normAutofit/>
          </a:bodyPr>
          <a:lstStyle/>
          <a:p>
            <a:r>
              <a:rPr lang="en-US" dirty="0"/>
              <a:t>Managing complex data</a:t>
            </a:r>
          </a:p>
        </p:txBody>
      </p:sp>
      <p:sp>
        <p:nvSpPr>
          <p:cNvPr id="2" name="TextBox 1">
            <a:extLst>
              <a:ext uri="{FF2B5EF4-FFF2-40B4-BE49-F238E27FC236}">
                <a16:creationId xmlns:a16="http://schemas.microsoft.com/office/drawing/2014/main" id="{E207F42D-BA4F-A649-92C8-B116F6D028A4}"/>
              </a:ext>
            </a:extLst>
          </p:cNvPr>
          <p:cNvSpPr txBox="1"/>
          <p:nvPr/>
        </p:nvSpPr>
        <p:spPr>
          <a:xfrm>
            <a:off x="1207428" y="2389124"/>
            <a:ext cx="1904072" cy="461665"/>
          </a:xfrm>
          <a:prstGeom prst="rect">
            <a:avLst/>
          </a:prstGeom>
          <a:noFill/>
        </p:spPr>
        <p:txBody>
          <a:bodyPr wrap="square" rtlCol="0">
            <a:spAutoFit/>
          </a:bodyPr>
          <a:lstStyle/>
          <a:p>
            <a:r>
              <a:rPr lang="en-US" dirty="0"/>
              <a:t>e.g. TCGA</a:t>
            </a:r>
          </a:p>
        </p:txBody>
      </p:sp>
      <p:sp>
        <p:nvSpPr>
          <p:cNvPr id="16" name="TextBox 15">
            <a:extLst>
              <a:ext uri="{FF2B5EF4-FFF2-40B4-BE49-F238E27FC236}">
                <a16:creationId xmlns:a16="http://schemas.microsoft.com/office/drawing/2014/main" id="{CB5074DC-56EE-824E-A027-A08E139A0D74}"/>
              </a:ext>
            </a:extLst>
          </p:cNvPr>
          <p:cNvSpPr txBox="1"/>
          <p:nvPr/>
        </p:nvSpPr>
        <p:spPr>
          <a:xfrm>
            <a:off x="0" y="6126163"/>
            <a:ext cx="5346700" cy="523220"/>
          </a:xfrm>
          <a:prstGeom prst="rect">
            <a:avLst/>
          </a:prstGeom>
          <a:noFill/>
        </p:spPr>
        <p:txBody>
          <a:bodyPr wrap="square" rtlCol="0">
            <a:spAutoFit/>
          </a:bodyPr>
          <a:lstStyle/>
          <a:p>
            <a:r>
              <a:rPr lang="en-US" sz="1400" dirty="0"/>
              <a:t>Ramos M </a:t>
            </a:r>
            <a:r>
              <a:rPr lang="en-US" sz="1400" i="1" dirty="0"/>
              <a:t>et al.</a:t>
            </a:r>
            <a:r>
              <a:rPr lang="en-US" sz="1400" dirty="0"/>
              <a:t>: </a:t>
            </a:r>
            <a:r>
              <a:rPr lang="en-US" sz="1400" b="1" dirty="0"/>
              <a:t>Software for the Integration of </a:t>
            </a:r>
            <a:r>
              <a:rPr lang="en-US" sz="1400" b="1" dirty="0" err="1"/>
              <a:t>Multiomics</a:t>
            </a:r>
            <a:r>
              <a:rPr lang="en-US" sz="1400" b="1" dirty="0"/>
              <a:t> Experiments in Bioconductor</a:t>
            </a:r>
            <a:r>
              <a:rPr lang="en-US" sz="1400" dirty="0"/>
              <a:t>. Cancer Res. 2017, 77:e39–e42.</a:t>
            </a:r>
          </a:p>
        </p:txBody>
      </p:sp>
    </p:spTree>
    <p:extLst>
      <p:ext uri="{BB962C8B-B14F-4D97-AF65-F5344CB8AC3E}">
        <p14:creationId xmlns:p14="http://schemas.microsoft.com/office/powerpoint/2010/main" val="3823180780"/>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curatedTCGAData</a:t>
            </a:r>
            <a:endParaRPr lang="en-US" dirty="0"/>
          </a:p>
        </p:txBody>
      </p:sp>
      <p:sp>
        <p:nvSpPr>
          <p:cNvPr id="3" name="TextBox 2"/>
          <p:cNvSpPr txBox="1"/>
          <p:nvPr/>
        </p:nvSpPr>
        <p:spPr>
          <a:xfrm>
            <a:off x="94697" y="1337780"/>
            <a:ext cx="8861465" cy="5062924"/>
          </a:xfrm>
          <a:prstGeom prst="rect">
            <a:avLst/>
          </a:prstGeom>
          <a:noFill/>
        </p:spPr>
        <p:txBody>
          <a:bodyPr wrap="none" rtlCol="0">
            <a:spAutoFit/>
          </a:bodyPr>
          <a:lstStyle/>
          <a:p>
            <a:r>
              <a:rPr lang="en-US" sz="1400" dirty="0"/>
              <a:t>&gt; </a:t>
            </a:r>
            <a:r>
              <a:rPr lang="en-US" sz="1400" b="1" dirty="0" err="1"/>
              <a:t>acc</a:t>
            </a:r>
            <a:r>
              <a:rPr lang="en-US" sz="1400" b="1" dirty="0"/>
              <a:t> &lt;- </a:t>
            </a:r>
            <a:r>
              <a:rPr lang="en-US" sz="1400" b="1" dirty="0" err="1"/>
              <a:t>curatedTCGAData</a:t>
            </a:r>
            <a:r>
              <a:rPr lang="en-US" sz="1400" b="1" dirty="0"/>
              <a:t>(</a:t>
            </a:r>
            <a:r>
              <a:rPr lang="en-US" sz="1400" b="1" dirty="0" err="1"/>
              <a:t>diseaseCode</a:t>
            </a:r>
            <a:r>
              <a:rPr lang="en-US" sz="1400" b="1" dirty="0"/>
              <a:t> = "ACC", assays="*", </a:t>
            </a:r>
            <a:r>
              <a:rPr lang="en-US" sz="1400" b="1" dirty="0" err="1"/>
              <a:t>dry.run</a:t>
            </a:r>
            <a:r>
              <a:rPr lang="en-US" sz="1400" b="1" dirty="0"/>
              <a:t> = FALSE)</a:t>
            </a:r>
          </a:p>
          <a:p>
            <a:r>
              <a:rPr lang="en-US" sz="1400" dirty="0"/>
              <a:t>&gt; </a:t>
            </a:r>
            <a:r>
              <a:rPr lang="en-US" sz="1400" b="1" dirty="0" err="1"/>
              <a:t>acc</a:t>
            </a:r>
            <a:endParaRPr lang="en-US" sz="1400" b="1" dirty="0"/>
          </a:p>
          <a:p>
            <a:r>
              <a:rPr lang="en-US" sz="1400" dirty="0"/>
              <a:t>A </a:t>
            </a:r>
            <a:r>
              <a:rPr lang="en-US" sz="1400" dirty="0" err="1"/>
              <a:t>MultiAssayExperiment</a:t>
            </a:r>
            <a:r>
              <a:rPr lang="en-US" sz="1400" dirty="0"/>
              <a:t> object of 9 listed</a:t>
            </a:r>
          </a:p>
          <a:p>
            <a:r>
              <a:rPr lang="en-US" sz="1400" dirty="0"/>
              <a:t> experiments with user-defined names and respective classes. </a:t>
            </a:r>
          </a:p>
          <a:p>
            <a:r>
              <a:rPr lang="en-US" sz="1400" dirty="0"/>
              <a:t> Containing an </a:t>
            </a:r>
            <a:r>
              <a:rPr lang="en-US" sz="1400" dirty="0" err="1"/>
              <a:t>ExperimentList</a:t>
            </a:r>
            <a:r>
              <a:rPr lang="en-US" sz="1400" dirty="0"/>
              <a:t> class object of length 9: </a:t>
            </a:r>
          </a:p>
          <a:p>
            <a:r>
              <a:rPr lang="en-US" sz="1400" dirty="0"/>
              <a:t> [1] ACC_CNASNP-20160128: </a:t>
            </a:r>
            <a:r>
              <a:rPr lang="en-US" sz="1400" dirty="0" err="1"/>
              <a:t>RaggedExperiment</a:t>
            </a:r>
            <a:r>
              <a:rPr lang="en-US" sz="1400" dirty="0"/>
              <a:t> with 79861 rows and 180 columns </a:t>
            </a:r>
          </a:p>
          <a:p>
            <a:r>
              <a:rPr lang="en-US" sz="1400" dirty="0"/>
              <a:t> [2] ACC_CNVSNP-20160128: </a:t>
            </a:r>
            <a:r>
              <a:rPr lang="en-US" sz="1400" dirty="0" err="1"/>
              <a:t>RaggedExperiment</a:t>
            </a:r>
            <a:r>
              <a:rPr lang="en-US" sz="1400" dirty="0"/>
              <a:t> with 21052 rows and 180 columns </a:t>
            </a:r>
          </a:p>
          <a:p>
            <a:r>
              <a:rPr lang="en-US" sz="1400" dirty="0"/>
              <a:t> [3] ACC_GISTIC_AllByGene-20160128: </a:t>
            </a:r>
            <a:r>
              <a:rPr lang="en-US" sz="1400" dirty="0" err="1"/>
              <a:t>SummarizedExperiment</a:t>
            </a:r>
            <a:r>
              <a:rPr lang="en-US" sz="1400" dirty="0"/>
              <a:t> with 24776 rows and 90 columns </a:t>
            </a:r>
          </a:p>
          <a:p>
            <a:r>
              <a:rPr lang="en-US" sz="1400" dirty="0"/>
              <a:t> [4] ACC_GISTIC_ThresholdedByGene-20160128: </a:t>
            </a:r>
            <a:r>
              <a:rPr lang="en-US" sz="1400" dirty="0" err="1"/>
              <a:t>SummarizedExperiment</a:t>
            </a:r>
            <a:r>
              <a:rPr lang="en-US" sz="1400" dirty="0"/>
              <a:t> with 24776 rows and 90 columns </a:t>
            </a:r>
          </a:p>
          <a:p>
            <a:r>
              <a:rPr lang="en-US" sz="1400" dirty="0"/>
              <a:t> [5] ACC_Methylation-20160128: </a:t>
            </a:r>
            <a:r>
              <a:rPr lang="en-US" sz="1400" dirty="0" err="1"/>
              <a:t>SummarizedExperiment</a:t>
            </a:r>
            <a:r>
              <a:rPr lang="en-US" sz="1400" dirty="0"/>
              <a:t> with 485577 rows and 80 columns </a:t>
            </a:r>
          </a:p>
          <a:p>
            <a:r>
              <a:rPr lang="en-US" sz="1400" dirty="0"/>
              <a:t> [6] ACC_miRNASeqGene-20160128: </a:t>
            </a:r>
            <a:r>
              <a:rPr lang="en-US" sz="1400" dirty="0" err="1"/>
              <a:t>SummarizedExperiment</a:t>
            </a:r>
            <a:r>
              <a:rPr lang="en-US" sz="1400" dirty="0"/>
              <a:t> with 1046 rows and 80 columns </a:t>
            </a:r>
          </a:p>
          <a:p>
            <a:r>
              <a:rPr lang="en-US" sz="1400" dirty="0"/>
              <a:t> [7] ACC_Mutation-20160128: </a:t>
            </a:r>
            <a:r>
              <a:rPr lang="en-US" sz="1400" dirty="0" err="1"/>
              <a:t>RaggedExperiment</a:t>
            </a:r>
            <a:r>
              <a:rPr lang="en-US" sz="1400" dirty="0"/>
              <a:t> with 20166 rows and 90 columns </a:t>
            </a:r>
          </a:p>
          <a:p>
            <a:r>
              <a:rPr lang="en-US" sz="1400" dirty="0"/>
              <a:t> [8] ACC_RNASeq2GeneNorm-20160128: </a:t>
            </a:r>
            <a:r>
              <a:rPr lang="en-US" sz="1400" dirty="0" err="1"/>
              <a:t>SummarizedExperiment</a:t>
            </a:r>
            <a:r>
              <a:rPr lang="en-US" sz="1400" dirty="0"/>
              <a:t> with 20501 rows and 79 columns </a:t>
            </a:r>
          </a:p>
          <a:p>
            <a:r>
              <a:rPr lang="en-US" sz="1400" dirty="0"/>
              <a:t> [9] ACC_RPPAArray-20160128: </a:t>
            </a:r>
            <a:r>
              <a:rPr lang="en-US" sz="1400" dirty="0" err="1"/>
              <a:t>SummarizedExperiment</a:t>
            </a:r>
            <a:r>
              <a:rPr lang="en-US" sz="1400" dirty="0"/>
              <a:t> with 192 rows and 46 columns </a:t>
            </a:r>
          </a:p>
          <a:p>
            <a:r>
              <a:rPr lang="en-US" sz="1400" dirty="0"/>
              <a:t>Features: </a:t>
            </a:r>
          </a:p>
          <a:p>
            <a:r>
              <a:rPr lang="en-US" sz="1400" dirty="0"/>
              <a:t> experiments() - obtain the </a:t>
            </a:r>
            <a:r>
              <a:rPr lang="en-US" sz="1400" dirty="0" err="1"/>
              <a:t>ExperimentList</a:t>
            </a:r>
            <a:r>
              <a:rPr lang="en-US" sz="1400" dirty="0"/>
              <a:t> instance </a:t>
            </a:r>
          </a:p>
          <a:p>
            <a:r>
              <a:rPr lang="en-US" sz="1400" dirty="0"/>
              <a:t> </a:t>
            </a:r>
            <a:r>
              <a:rPr lang="en-US" sz="1400" dirty="0" err="1"/>
              <a:t>colData</a:t>
            </a:r>
            <a:r>
              <a:rPr lang="en-US" sz="1400" dirty="0"/>
              <a:t>() - the primary/phenotype </a:t>
            </a:r>
            <a:r>
              <a:rPr lang="en-US" sz="1400" dirty="0" err="1"/>
              <a:t>DataFrame</a:t>
            </a:r>
            <a:r>
              <a:rPr lang="en-US" sz="1400" dirty="0"/>
              <a:t> </a:t>
            </a:r>
          </a:p>
          <a:p>
            <a:r>
              <a:rPr lang="en-US" sz="1400" dirty="0"/>
              <a:t> </a:t>
            </a:r>
            <a:r>
              <a:rPr lang="en-US" sz="1400" dirty="0" err="1"/>
              <a:t>sampleMap</a:t>
            </a:r>
            <a:r>
              <a:rPr lang="en-US" sz="1400" dirty="0"/>
              <a:t>() - the sample availability </a:t>
            </a:r>
            <a:r>
              <a:rPr lang="en-US" sz="1400" dirty="0" err="1"/>
              <a:t>DataFrame</a:t>
            </a:r>
            <a:r>
              <a:rPr lang="en-US" sz="1400" dirty="0"/>
              <a:t> </a:t>
            </a:r>
          </a:p>
          <a:p>
            <a:r>
              <a:rPr lang="en-US" sz="1400" dirty="0"/>
              <a:t> `$`, `[`, `[[` - extract </a:t>
            </a:r>
            <a:r>
              <a:rPr lang="en-US" sz="1400" dirty="0" err="1"/>
              <a:t>colData</a:t>
            </a:r>
            <a:r>
              <a:rPr lang="en-US" sz="1400" dirty="0"/>
              <a:t> columns, subset, or experiment </a:t>
            </a:r>
          </a:p>
          <a:p>
            <a:r>
              <a:rPr lang="en-US" sz="1400" dirty="0"/>
              <a:t> *Format() - convert into a long or wide </a:t>
            </a:r>
            <a:r>
              <a:rPr lang="en-US" sz="1400" dirty="0" err="1"/>
              <a:t>DataFrame</a:t>
            </a:r>
            <a:r>
              <a:rPr lang="en-US" sz="1400" dirty="0"/>
              <a:t> </a:t>
            </a:r>
          </a:p>
          <a:p>
            <a:r>
              <a:rPr lang="en-US" sz="1400" dirty="0"/>
              <a:t> assays() - convert </a:t>
            </a:r>
            <a:r>
              <a:rPr lang="en-US" sz="1400" dirty="0" err="1"/>
              <a:t>ExperimentList</a:t>
            </a:r>
            <a:r>
              <a:rPr lang="en-US" sz="1400" dirty="0"/>
              <a:t> to a </a:t>
            </a:r>
            <a:r>
              <a:rPr lang="en-US" sz="1400" dirty="0" err="1"/>
              <a:t>SimpleList</a:t>
            </a:r>
            <a:r>
              <a:rPr lang="en-US" sz="1400" dirty="0"/>
              <a:t> of matrices</a:t>
            </a:r>
          </a:p>
          <a:p>
            <a:r>
              <a:rPr lang="en-US" sz="1400" dirty="0"/>
              <a:t>&gt; </a:t>
            </a:r>
          </a:p>
          <a:p>
            <a:endParaRPr lang="en-US" sz="1500" dirty="0">
              <a:latin typeface="Courier"/>
              <a:cs typeface="Courier"/>
            </a:endParaRPr>
          </a:p>
        </p:txBody>
      </p:sp>
      <p:sp>
        <p:nvSpPr>
          <p:cNvPr id="4" name="TextBox 3"/>
          <p:cNvSpPr txBox="1"/>
          <p:nvPr/>
        </p:nvSpPr>
        <p:spPr>
          <a:xfrm>
            <a:off x="94697" y="6198255"/>
            <a:ext cx="8071403" cy="523220"/>
          </a:xfrm>
          <a:prstGeom prst="rect">
            <a:avLst/>
          </a:prstGeom>
          <a:solidFill>
            <a:schemeClr val="bg1"/>
          </a:solidFill>
        </p:spPr>
        <p:txBody>
          <a:bodyPr wrap="square" rtlCol="0">
            <a:spAutoFit/>
          </a:bodyPr>
          <a:lstStyle/>
          <a:p>
            <a:r>
              <a:rPr lang="en-US" sz="1400" dirty="0"/>
              <a:t>Ramos </a:t>
            </a:r>
            <a:r>
              <a:rPr lang="en-US" sz="1400" i="1" dirty="0"/>
              <a:t>et al.</a:t>
            </a:r>
            <a:r>
              <a:rPr lang="en-US" sz="1400" dirty="0"/>
              <a:t> </a:t>
            </a:r>
            <a:r>
              <a:rPr lang="en-US" sz="1400" b="1" dirty="0"/>
              <a:t>Software for the Integration of Multi-omics Experiments in Bioconductor.</a:t>
            </a:r>
            <a:r>
              <a:rPr lang="en-US" sz="1400" dirty="0"/>
              <a:t> Cancer Research 2017, 77(21).</a:t>
            </a:r>
          </a:p>
        </p:txBody>
      </p:sp>
      <p:sp>
        <p:nvSpPr>
          <p:cNvPr id="5" name="Slide Number Placeholder 4"/>
          <p:cNvSpPr>
            <a:spLocks noGrp="1"/>
          </p:cNvSpPr>
          <p:nvPr>
            <p:ph type="sldNum" sz="quarter" idx="12"/>
          </p:nvPr>
        </p:nvSpPr>
        <p:spPr/>
        <p:txBody>
          <a:bodyPr/>
          <a:lstStyle/>
          <a:p>
            <a:fld id="{221F14C6-C6E7-9F41-BE3F-C5DEE757CDB8}" type="slidenum">
              <a:rPr lang="en-US" smtClean="0"/>
              <a:pPr/>
              <a:t>46</a:t>
            </a:fld>
            <a:endParaRPr lang="en-US" dirty="0"/>
          </a:p>
        </p:txBody>
      </p:sp>
    </p:spTree>
    <p:extLst>
      <p:ext uri="{BB962C8B-B14F-4D97-AF65-F5344CB8AC3E}">
        <p14:creationId xmlns:p14="http://schemas.microsoft.com/office/powerpoint/2010/main" val="8901776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4126-94A2-E34C-966D-46A4AE5C922B}"/>
              </a:ext>
            </a:extLst>
          </p:cNvPr>
          <p:cNvSpPr>
            <a:spLocks noGrp="1"/>
          </p:cNvSpPr>
          <p:nvPr>
            <p:ph type="title"/>
          </p:nvPr>
        </p:nvSpPr>
        <p:spPr/>
        <p:txBody>
          <a:bodyPr>
            <a:normAutofit/>
          </a:bodyPr>
          <a:lstStyle/>
          <a:p>
            <a:r>
              <a:rPr lang="en-US" dirty="0"/>
              <a:t>Formalizing curation</a:t>
            </a:r>
          </a:p>
        </p:txBody>
      </p:sp>
      <p:sp>
        <p:nvSpPr>
          <p:cNvPr id="4" name="Slide Number Placeholder 3">
            <a:extLst>
              <a:ext uri="{FF2B5EF4-FFF2-40B4-BE49-F238E27FC236}">
                <a16:creationId xmlns:a16="http://schemas.microsoft.com/office/drawing/2014/main" id="{BCCC07DB-8532-A549-ABE1-79AC69046285}"/>
              </a:ext>
            </a:extLst>
          </p:cNvPr>
          <p:cNvSpPr>
            <a:spLocks noGrp="1"/>
          </p:cNvSpPr>
          <p:nvPr>
            <p:ph type="sldNum" sz="quarter" idx="12"/>
          </p:nvPr>
        </p:nvSpPr>
        <p:spPr/>
        <p:txBody>
          <a:bodyPr/>
          <a:lstStyle/>
          <a:p>
            <a:fld id="{C71C242F-20BE-4F6C-ABA6-9DCC8641EF60}" type="slidenum">
              <a:rPr lang="en-US" smtClean="0"/>
              <a:pPr/>
              <a:t>47</a:t>
            </a:fld>
            <a:endParaRPr lang="en-US"/>
          </a:p>
        </p:txBody>
      </p:sp>
      <p:pic>
        <p:nvPicPr>
          <p:cNvPr id="7" name="Picture 6">
            <a:extLst>
              <a:ext uri="{FF2B5EF4-FFF2-40B4-BE49-F238E27FC236}">
                <a16:creationId xmlns:a16="http://schemas.microsoft.com/office/drawing/2014/main" id="{903DFD7E-1AA0-E148-9351-DE7AA705D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1470687"/>
            <a:ext cx="7214638" cy="4744369"/>
          </a:xfrm>
          <a:prstGeom prst="rect">
            <a:avLst/>
          </a:prstGeom>
        </p:spPr>
      </p:pic>
      <p:sp>
        <p:nvSpPr>
          <p:cNvPr id="8" name="TextBox 7">
            <a:extLst>
              <a:ext uri="{FF2B5EF4-FFF2-40B4-BE49-F238E27FC236}">
                <a16:creationId xmlns:a16="http://schemas.microsoft.com/office/drawing/2014/main" id="{71CE75D5-0CE4-3C47-AF10-6E0745BA1491}"/>
              </a:ext>
            </a:extLst>
          </p:cNvPr>
          <p:cNvSpPr txBox="1"/>
          <p:nvPr/>
        </p:nvSpPr>
        <p:spPr>
          <a:xfrm>
            <a:off x="1111195" y="6339549"/>
            <a:ext cx="6921609" cy="523220"/>
          </a:xfrm>
          <a:prstGeom prst="rect">
            <a:avLst/>
          </a:prstGeom>
          <a:noFill/>
        </p:spPr>
        <p:txBody>
          <a:bodyPr wrap="square" rtlCol="0">
            <a:spAutoFit/>
          </a:bodyPr>
          <a:lstStyle/>
          <a:p>
            <a:r>
              <a:rPr lang="en-US" sz="1400" dirty="0" err="1"/>
              <a:t>Pasolli</a:t>
            </a:r>
            <a:r>
              <a:rPr lang="en-US" sz="1400" dirty="0"/>
              <a:t> E </a:t>
            </a:r>
            <a:r>
              <a:rPr lang="en-US" sz="1400" i="1" dirty="0"/>
              <a:t>et al</a:t>
            </a:r>
            <a:r>
              <a:rPr lang="en-US" sz="1400" dirty="0"/>
              <a:t>.: </a:t>
            </a:r>
            <a:r>
              <a:rPr lang="en-US" sz="1400" b="1" dirty="0"/>
              <a:t>Accessible, curated metagenomic data through ExperimentHub</a:t>
            </a:r>
            <a:r>
              <a:rPr lang="en-US" sz="1400" dirty="0"/>
              <a:t>. </a:t>
            </a:r>
            <a:r>
              <a:rPr lang="en-US" sz="1400" i="1" dirty="0"/>
              <a:t>Nat. Methods</a:t>
            </a:r>
            <a:r>
              <a:rPr lang="en-US" sz="1400" dirty="0"/>
              <a:t> 2017, </a:t>
            </a:r>
            <a:r>
              <a:rPr lang="en-US" sz="1400" b="1" dirty="0"/>
              <a:t>14</a:t>
            </a:r>
            <a:r>
              <a:rPr lang="en-US" sz="1400" dirty="0"/>
              <a:t>:1023–1024.</a:t>
            </a:r>
          </a:p>
        </p:txBody>
      </p:sp>
    </p:spTree>
    <p:extLst>
      <p:ext uri="{BB962C8B-B14F-4D97-AF65-F5344CB8AC3E}">
        <p14:creationId xmlns:p14="http://schemas.microsoft.com/office/powerpoint/2010/main" val="3075152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Thank you</a:t>
            </a:r>
          </a:p>
        </p:txBody>
      </p:sp>
      <p:sp>
        <p:nvSpPr>
          <p:cNvPr id="3" name="Content Placeholder 2"/>
          <p:cNvSpPr>
            <a:spLocks noGrp="1"/>
          </p:cNvSpPr>
          <p:nvPr>
            <p:ph idx="1"/>
          </p:nvPr>
        </p:nvSpPr>
        <p:spPr>
          <a:xfrm>
            <a:off x="457200" y="3784600"/>
            <a:ext cx="8229600" cy="2908300"/>
          </a:xfrm>
        </p:spPr>
        <p:txBody>
          <a:bodyPr>
            <a:normAutofit fontScale="55000" lnSpcReduction="20000"/>
          </a:bodyPr>
          <a:lstStyle/>
          <a:p>
            <a:pPr marL="0" indent="0">
              <a:buNone/>
            </a:pPr>
            <a:r>
              <a:rPr lang="en-US" b="1" dirty="0"/>
              <a:t>Post-docs</a:t>
            </a:r>
            <a:r>
              <a:rPr lang="en-US" dirty="0"/>
              <a:t>: Ludwig </a:t>
            </a:r>
            <a:r>
              <a:rPr lang="en-US" dirty="0" err="1"/>
              <a:t>Geistlinger</a:t>
            </a:r>
            <a:r>
              <a:rPr lang="en-US" dirty="0"/>
              <a:t>, </a:t>
            </a:r>
            <a:r>
              <a:rPr lang="en-US" dirty="0" err="1"/>
              <a:t>Sehyun</a:t>
            </a:r>
            <a:r>
              <a:rPr lang="en-US" dirty="0"/>
              <a:t> Oh</a:t>
            </a:r>
          </a:p>
          <a:p>
            <a:pPr marL="0" indent="0">
              <a:buNone/>
            </a:pPr>
            <a:r>
              <a:rPr lang="en-US" b="1" dirty="0"/>
              <a:t>Developer</a:t>
            </a:r>
            <a:r>
              <a:rPr lang="en-US" dirty="0"/>
              <a:t>: Marcel Ramos</a:t>
            </a:r>
          </a:p>
          <a:p>
            <a:pPr marL="0" indent="0">
              <a:buNone/>
            </a:pPr>
            <a:r>
              <a:rPr lang="en-US" b="1" dirty="0"/>
              <a:t>PhD student</a:t>
            </a:r>
            <a:r>
              <a:rPr lang="en-US" dirty="0"/>
              <a:t>: Chloe </a:t>
            </a:r>
            <a:r>
              <a:rPr lang="en-US" dirty="0" err="1"/>
              <a:t>Mirzayi</a:t>
            </a:r>
            <a:endParaRPr lang="en-US" dirty="0"/>
          </a:p>
          <a:p>
            <a:pPr marL="0" indent="0">
              <a:buNone/>
            </a:pPr>
            <a:r>
              <a:rPr lang="en-US" b="1" dirty="0"/>
              <a:t>MPH students</a:t>
            </a:r>
            <a:r>
              <a:rPr lang="en-US" dirty="0"/>
              <a:t>: </a:t>
            </a:r>
            <a:r>
              <a:rPr lang="en-US" dirty="0" err="1"/>
              <a:t>Shaimaa</a:t>
            </a:r>
            <a:r>
              <a:rPr lang="en-US" dirty="0"/>
              <a:t> </a:t>
            </a:r>
            <a:r>
              <a:rPr lang="en-US" dirty="0" err="1"/>
              <a:t>Elsafoury</a:t>
            </a:r>
            <a:r>
              <a:rPr lang="en-US" dirty="0"/>
              <a:t>, Fatima Zohra, </a:t>
            </a:r>
            <a:r>
              <a:rPr lang="en-US" dirty="0" err="1"/>
              <a:t>Marianthi</a:t>
            </a:r>
            <a:r>
              <a:rPr lang="en-US" dirty="0"/>
              <a:t> </a:t>
            </a:r>
            <a:r>
              <a:rPr lang="en-US" dirty="0" err="1"/>
              <a:t>Thomatos</a:t>
            </a:r>
            <a:r>
              <a:rPr lang="en-US" dirty="0"/>
              <a:t>, Phyu Han</a:t>
            </a:r>
          </a:p>
          <a:p>
            <a:pPr marL="0" indent="0">
              <a:buNone/>
            </a:pPr>
            <a:r>
              <a:rPr lang="en-US" b="1" dirty="0"/>
              <a:t>Research interns</a:t>
            </a:r>
            <a:r>
              <a:rPr lang="en-US" dirty="0"/>
              <a:t>: </a:t>
            </a:r>
            <a:r>
              <a:rPr lang="en-US" dirty="0" err="1"/>
              <a:t>Rimsha</a:t>
            </a:r>
            <a:r>
              <a:rPr lang="en-US" dirty="0"/>
              <a:t> </a:t>
            </a:r>
            <a:r>
              <a:rPr lang="en-US" dirty="0" err="1"/>
              <a:t>Azhar</a:t>
            </a:r>
            <a:r>
              <a:rPr lang="en-US" dirty="0"/>
              <a:t>, Christina Brown</a:t>
            </a:r>
            <a:endParaRPr lang="en-US" b="1" dirty="0"/>
          </a:p>
          <a:p>
            <a:pPr marL="0" indent="0">
              <a:buNone/>
            </a:pPr>
            <a:endParaRPr lang="en-US" b="1" dirty="0"/>
          </a:p>
          <a:p>
            <a:pPr marL="0" indent="0">
              <a:buNone/>
            </a:pPr>
            <a:r>
              <a:rPr lang="en-US" b="1" dirty="0"/>
              <a:t>Collaborators:</a:t>
            </a:r>
          </a:p>
          <a:p>
            <a:pPr lvl="1"/>
            <a:r>
              <a:rPr lang="en-US" dirty="0"/>
              <a:t>Giovanni </a:t>
            </a:r>
            <a:r>
              <a:rPr lang="en-US" dirty="0" err="1"/>
              <a:t>Parmigiani</a:t>
            </a:r>
            <a:r>
              <a:rPr lang="en-US" dirty="0"/>
              <a:t> and Lorenzo </a:t>
            </a:r>
            <a:r>
              <a:rPr lang="en-US" dirty="0" err="1"/>
              <a:t>Trippa</a:t>
            </a:r>
            <a:r>
              <a:rPr lang="en-US" dirty="0"/>
              <a:t> (DFCI)</a:t>
            </a:r>
          </a:p>
          <a:p>
            <a:pPr lvl="1"/>
            <a:r>
              <a:rPr lang="en-US" dirty="0"/>
              <a:t>Michael </a:t>
            </a:r>
            <a:r>
              <a:rPr lang="en-US" dirty="0" err="1"/>
              <a:t>Birrer</a:t>
            </a:r>
            <a:r>
              <a:rPr lang="en-US" dirty="0"/>
              <a:t> (UA Comprehensive Cancer Center)</a:t>
            </a:r>
          </a:p>
          <a:p>
            <a:pPr lvl="1"/>
            <a:r>
              <a:rPr lang="en-US" dirty="0"/>
              <a:t>Nicola </a:t>
            </a:r>
            <a:r>
              <a:rPr lang="en-US" dirty="0" err="1"/>
              <a:t>Segata</a:t>
            </a:r>
            <a:r>
              <a:rPr lang="en-US" dirty="0"/>
              <a:t> (UNITN)</a:t>
            </a:r>
          </a:p>
          <a:p>
            <a:pPr lvl="1"/>
            <a:r>
              <a:rPr lang="en-US" dirty="0"/>
              <a:t>Bioconductor: Martin Morgan, Vincent Carey, Kasper Hansen</a:t>
            </a:r>
          </a:p>
        </p:txBody>
      </p:sp>
      <p:pic>
        <p:nvPicPr>
          <p:cNvPr id="4" name="Picture 3">
            <a:extLst>
              <a:ext uri="{FF2B5EF4-FFF2-40B4-BE49-F238E27FC236}">
                <a16:creationId xmlns:a16="http://schemas.microsoft.com/office/drawing/2014/main" id="{D3C3A524-2DA5-DC4F-89A0-C0EA0FD08D29}"/>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b="12798"/>
          <a:stretch/>
        </p:blipFill>
        <p:spPr>
          <a:xfrm>
            <a:off x="584200" y="1143000"/>
            <a:ext cx="5689600" cy="2438400"/>
          </a:xfrm>
          <a:prstGeom prst="rect">
            <a:avLst/>
          </a:prstGeom>
        </p:spPr>
      </p:pic>
      <p:sp>
        <p:nvSpPr>
          <p:cNvPr id="5" name="TextBox 4">
            <a:extLst>
              <a:ext uri="{FF2B5EF4-FFF2-40B4-BE49-F238E27FC236}">
                <a16:creationId xmlns:a16="http://schemas.microsoft.com/office/drawing/2014/main" id="{BF215017-4779-064D-AE40-59AD05F5DF1F}"/>
              </a:ext>
            </a:extLst>
          </p:cNvPr>
          <p:cNvSpPr txBox="1"/>
          <p:nvPr/>
        </p:nvSpPr>
        <p:spPr>
          <a:xfrm>
            <a:off x="6591300" y="2091034"/>
            <a:ext cx="2002471" cy="461665"/>
          </a:xfrm>
          <a:prstGeom prst="rect">
            <a:avLst/>
          </a:prstGeom>
          <a:noFill/>
        </p:spPr>
        <p:txBody>
          <a:bodyPr wrap="none" rtlCol="0">
            <a:spAutoFit/>
          </a:bodyPr>
          <a:lstStyle/>
          <a:p>
            <a:r>
              <a:rPr lang="en-US" dirty="0" err="1"/>
              <a:t>waldronlab.io</a:t>
            </a:r>
            <a:endParaRPr lang="en-US" dirty="0"/>
          </a:p>
        </p:txBody>
      </p:sp>
    </p:spTree>
    <p:extLst>
      <p:ext uri="{BB962C8B-B14F-4D97-AF65-F5344CB8AC3E}">
        <p14:creationId xmlns:p14="http://schemas.microsoft.com/office/powerpoint/2010/main" val="1465119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49D1-30C5-524E-A77D-585BC909098C}"/>
              </a:ext>
            </a:extLst>
          </p:cNvPr>
          <p:cNvSpPr>
            <a:spLocks noGrp="1"/>
          </p:cNvSpPr>
          <p:nvPr>
            <p:ph type="title"/>
          </p:nvPr>
        </p:nvSpPr>
        <p:spPr/>
        <p:txBody>
          <a:bodyPr>
            <a:normAutofit fontScale="90000"/>
          </a:bodyPr>
          <a:lstStyle/>
          <a:p>
            <a:r>
              <a:rPr lang="en-US" dirty="0" err="1"/>
              <a:t>RaggedExperiment</a:t>
            </a:r>
            <a:br>
              <a:rPr lang="en-US" dirty="0"/>
            </a:br>
            <a:r>
              <a:rPr lang="en-US" dirty="0"/>
              <a:t>(segmented copy number, mutations)</a:t>
            </a:r>
          </a:p>
        </p:txBody>
      </p:sp>
      <p:sp>
        <p:nvSpPr>
          <p:cNvPr id="4" name="Shape 56">
            <a:extLst>
              <a:ext uri="{FF2B5EF4-FFF2-40B4-BE49-F238E27FC236}">
                <a16:creationId xmlns:a16="http://schemas.microsoft.com/office/drawing/2014/main" id="{AE830649-2249-1D4F-B5B1-A3329FCF657A}"/>
              </a:ext>
            </a:extLst>
          </p:cNvPr>
          <p:cNvSpPr txBox="1"/>
          <p:nvPr/>
        </p:nvSpPr>
        <p:spPr>
          <a:xfrm>
            <a:off x="7362939" y="3493219"/>
            <a:ext cx="1781061"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a:t>
            </a:r>
          </a:p>
          <a:p>
            <a:pPr lvl="0" rtl="0">
              <a:spcBef>
                <a:spcPts val="0"/>
              </a:spcBef>
              <a:buNone/>
            </a:pPr>
            <a:r>
              <a:rPr lang="en-US" sz="2000" i="1" dirty="0"/>
              <a:t>Marcel Ramos</a:t>
            </a:r>
          </a:p>
          <a:p>
            <a:pPr lvl="0" rtl="0">
              <a:spcBef>
                <a:spcPts val="0"/>
              </a:spcBef>
              <a:buNone/>
            </a:pPr>
            <a:r>
              <a:rPr lang="en-US" sz="2000" i="1" dirty="0"/>
              <a:t>Martin Morgan</a:t>
            </a:r>
            <a:endParaRPr lang="en" sz="2000" i="1" dirty="0"/>
          </a:p>
        </p:txBody>
      </p:sp>
      <p:pic>
        <p:nvPicPr>
          <p:cNvPr id="6" name="Picture 5">
            <a:extLst>
              <a:ext uri="{FF2B5EF4-FFF2-40B4-BE49-F238E27FC236}">
                <a16:creationId xmlns:a16="http://schemas.microsoft.com/office/drawing/2014/main" id="{1C3AE981-DD20-4642-A322-1C3D090C66F1}"/>
              </a:ext>
            </a:extLst>
          </p:cNvPr>
          <p:cNvPicPr>
            <a:picLocks noChangeAspect="1"/>
          </p:cNvPicPr>
          <p:nvPr/>
        </p:nvPicPr>
        <p:blipFill>
          <a:blip r:embed="rId2"/>
          <a:stretch>
            <a:fillRect/>
          </a:stretch>
        </p:blipFill>
        <p:spPr>
          <a:xfrm>
            <a:off x="1956098" y="1847539"/>
            <a:ext cx="4968511" cy="4102785"/>
          </a:xfrm>
          <a:prstGeom prst="rect">
            <a:avLst/>
          </a:prstGeom>
        </p:spPr>
      </p:pic>
      <p:sp>
        <p:nvSpPr>
          <p:cNvPr id="3" name="TextBox 2">
            <a:extLst>
              <a:ext uri="{FF2B5EF4-FFF2-40B4-BE49-F238E27FC236}">
                <a16:creationId xmlns:a16="http://schemas.microsoft.com/office/drawing/2014/main" id="{66F6C653-AF7F-3A46-B1C8-CFF354A555A8}"/>
              </a:ext>
            </a:extLst>
          </p:cNvPr>
          <p:cNvSpPr txBox="1"/>
          <p:nvPr/>
        </p:nvSpPr>
        <p:spPr>
          <a:xfrm>
            <a:off x="1016000" y="6230724"/>
            <a:ext cx="7358105" cy="461665"/>
          </a:xfrm>
          <a:prstGeom prst="rect">
            <a:avLst/>
          </a:prstGeom>
          <a:noFill/>
        </p:spPr>
        <p:txBody>
          <a:bodyPr wrap="none" rtlCol="0">
            <a:spAutoFit/>
          </a:bodyPr>
          <a:lstStyle/>
          <a:p>
            <a:r>
              <a:rPr lang="en-US" dirty="0"/>
              <a:t>http://</a:t>
            </a:r>
            <a:r>
              <a:rPr lang="en-US" dirty="0" err="1"/>
              <a:t>bioconductor.org</a:t>
            </a:r>
            <a:r>
              <a:rPr lang="en-US" dirty="0"/>
              <a:t>/packages/</a:t>
            </a:r>
            <a:r>
              <a:rPr lang="en-US" dirty="0" err="1"/>
              <a:t>RaggedExperiment</a:t>
            </a:r>
            <a:endParaRPr lang="en-US" dirty="0"/>
          </a:p>
        </p:txBody>
      </p:sp>
    </p:spTree>
    <p:extLst>
      <p:ext uri="{BB962C8B-B14F-4D97-AF65-F5344CB8AC3E}">
        <p14:creationId xmlns:p14="http://schemas.microsoft.com/office/powerpoint/2010/main" val="2884555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population?</a:t>
            </a:r>
            <a:br>
              <a:rPr lang="en-US" dirty="0"/>
            </a:br>
            <a:r>
              <a:rPr lang="en-US" dirty="0"/>
              <a:t>Is our sample biased?</a:t>
            </a:r>
          </a:p>
        </p:txBody>
      </p:sp>
      <p:sp>
        <p:nvSpPr>
          <p:cNvPr id="3" name="Content Placeholder 2"/>
          <p:cNvSpPr>
            <a:spLocks noGrp="1"/>
          </p:cNvSpPr>
          <p:nvPr>
            <p:ph idx="1"/>
          </p:nvPr>
        </p:nvSpPr>
        <p:spPr>
          <a:xfrm>
            <a:off x="457200" y="1600200"/>
            <a:ext cx="8229600" cy="4330700"/>
          </a:xfrm>
        </p:spPr>
        <p:txBody>
          <a:bodyPr>
            <a:normAutofit/>
          </a:bodyPr>
          <a:lstStyle/>
          <a:p>
            <a:r>
              <a:rPr lang="en-US" dirty="0"/>
              <a:t>Clinical samples use available patients</a:t>
            </a:r>
          </a:p>
          <a:p>
            <a:pPr lvl="1"/>
            <a:r>
              <a:rPr lang="en-US" dirty="0"/>
              <a:t>Are those patients representative of the population of interest?</a:t>
            </a:r>
          </a:p>
          <a:p>
            <a:r>
              <a:rPr lang="en-US" dirty="0"/>
              <a:t>Do the laboratory procedures introduce bias?</a:t>
            </a:r>
          </a:p>
          <a:p>
            <a:pPr lvl="1"/>
            <a:r>
              <a:rPr lang="en-US" dirty="0"/>
              <a:t>How do these biases impact estimation of prediction accuracy?</a:t>
            </a:r>
          </a:p>
          <a:p>
            <a:r>
              <a:rPr lang="en-US" dirty="0"/>
              <a:t>Is algorithm performance replicable in new datasets?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5</a:t>
            </a:fld>
            <a:endParaRPr lang="en-US"/>
          </a:p>
        </p:txBody>
      </p:sp>
    </p:spTree>
    <p:extLst>
      <p:ext uri="{BB962C8B-B14F-4D97-AF65-F5344CB8AC3E}">
        <p14:creationId xmlns:p14="http://schemas.microsoft.com/office/powerpoint/2010/main" val="1893664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Cross-study validation </a:t>
            </a:r>
            <a:br>
              <a:rPr lang="en-US" dirty="0"/>
            </a:br>
            <a:r>
              <a:rPr lang="en-US" i="1" dirty="0"/>
              <a:t>specialist </a:t>
            </a:r>
            <a:r>
              <a:rPr lang="en-US" dirty="0"/>
              <a:t>and </a:t>
            </a:r>
            <a:r>
              <a:rPr lang="en-US" i="1" dirty="0"/>
              <a:t>generalist</a:t>
            </a:r>
            <a:r>
              <a:rPr lang="en-US" dirty="0"/>
              <a:t> algorithms</a:t>
            </a:r>
          </a:p>
        </p:txBody>
      </p:sp>
      <p:sp>
        <p:nvSpPr>
          <p:cNvPr id="3" name="Content Placeholder 2"/>
          <p:cNvSpPr>
            <a:spLocks noGrp="1"/>
          </p:cNvSpPr>
          <p:nvPr>
            <p:ph idx="1"/>
          </p:nvPr>
        </p:nvSpPr>
        <p:spPr/>
        <p:txBody>
          <a:bodyPr/>
          <a:lstStyle/>
          <a:p>
            <a:r>
              <a:rPr lang="en-US" dirty="0"/>
              <a:t>What constitutes a good learning algorithm?</a:t>
            </a:r>
          </a:p>
          <a:p>
            <a:pPr lvl="1"/>
            <a:r>
              <a:rPr lang="en-US" dirty="0"/>
              <a:t>A “specialist” that performs well when trained and applied to a single population and experimental setting?</a:t>
            </a:r>
          </a:p>
          <a:p>
            <a:pPr lvl="1"/>
            <a:r>
              <a:rPr lang="en-US" dirty="0"/>
              <a:t>A “generalist” that is sub-optimal for the training population, but performs reasonably well across different populations and experimental setting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50</a:t>
            </a:fld>
            <a:endParaRPr lang="en-US"/>
          </a:p>
        </p:txBody>
      </p:sp>
    </p:spTree>
    <p:extLst>
      <p:ext uri="{BB962C8B-B14F-4D97-AF65-F5344CB8AC3E}">
        <p14:creationId xmlns:p14="http://schemas.microsoft.com/office/powerpoint/2010/main" val="4186977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 ́s-o-</a:t>
            </a:r>
            <a:r>
              <a:rPr lang="en-US" b="1" dirty="0" err="1"/>
              <a:t>menos</a:t>
            </a:r>
            <a:r>
              <a:rPr lang="en-US" b="1" dirty="0"/>
              <a:t>: in search of a “generalist” algorithm</a:t>
            </a:r>
            <a:endParaRPr lang="en-US" dirty="0"/>
          </a:p>
        </p:txBody>
      </p:sp>
      <p:sp>
        <p:nvSpPr>
          <p:cNvPr id="3" name="Content Placeholder 2"/>
          <p:cNvSpPr>
            <a:spLocks noGrp="1"/>
          </p:cNvSpPr>
          <p:nvPr>
            <p:ph idx="1"/>
          </p:nvPr>
        </p:nvSpPr>
        <p:spPr/>
        <p:txBody>
          <a:bodyPr>
            <a:normAutofit lnSpcReduction="10000"/>
          </a:bodyPr>
          <a:lstStyle/>
          <a:p>
            <a:r>
              <a:rPr lang="en-US" dirty="0"/>
              <a:t>Perform univariate regressions</a:t>
            </a:r>
          </a:p>
          <a:p>
            <a:r>
              <a:rPr lang="en-US" dirty="0"/>
              <a:t>Generate a risk score from coefficient signs:</a:t>
            </a:r>
          </a:p>
          <a:p>
            <a:endParaRPr lang="en-US" dirty="0"/>
          </a:p>
          <a:p>
            <a:endParaRPr lang="en-US" dirty="0"/>
          </a:p>
          <a:p>
            <a:r>
              <a:rPr lang="en-US" dirty="0"/>
              <a:t>Formalized an old idea, evaluated theoretically, in simulations</a:t>
            </a:r>
          </a:p>
          <a:p>
            <a:pPr lvl="1"/>
            <a:r>
              <a:rPr lang="en-US" dirty="0"/>
              <a:t>bladder, breast, and ovarian cancers</a:t>
            </a:r>
          </a:p>
          <a:p>
            <a:pPr lvl="1"/>
            <a:r>
              <a:rPr lang="en-US" dirty="0"/>
              <a:t>27 independent microarray studies, 3,833 patients with survival outcomes.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51</a:t>
            </a:fld>
            <a:endParaRPr lang="en-US"/>
          </a:p>
        </p:txBody>
      </p:sp>
      <p:pic>
        <p:nvPicPr>
          <p:cNvPr id="6" name="Picture 5" descr="CodeCogsEq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937" y="2749884"/>
            <a:ext cx="2443747" cy="860753"/>
          </a:xfrm>
          <a:prstGeom prst="rect">
            <a:avLst/>
          </a:prstGeom>
        </p:spPr>
      </p:pic>
      <p:sp>
        <p:nvSpPr>
          <p:cNvPr id="7" name="Rectangle 6"/>
          <p:cNvSpPr/>
          <p:nvPr/>
        </p:nvSpPr>
        <p:spPr>
          <a:xfrm>
            <a:off x="106947" y="6122732"/>
            <a:ext cx="7767054" cy="584776"/>
          </a:xfrm>
          <a:prstGeom prst="rect">
            <a:avLst/>
          </a:prstGeom>
        </p:spPr>
        <p:txBody>
          <a:bodyPr wrap="square">
            <a:spAutoFit/>
          </a:bodyPr>
          <a:lstStyle/>
          <a:p>
            <a:r>
              <a:rPr lang="en-US" sz="1600" dirty="0"/>
              <a:t>Zhao, S. D. </a:t>
            </a:r>
            <a:r>
              <a:rPr lang="en-US" sz="1600" i="1" dirty="0"/>
              <a:t>et al</a:t>
            </a:r>
            <a:r>
              <a:rPr lang="en-US" sz="1600" dirty="0"/>
              <a:t>. </a:t>
            </a:r>
            <a:r>
              <a:rPr lang="en-US" sz="1600" dirty="0" err="1"/>
              <a:t>Más</a:t>
            </a:r>
            <a:r>
              <a:rPr lang="en-US" sz="1600" dirty="0"/>
              <a:t>-o-</a:t>
            </a:r>
            <a:r>
              <a:rPr lang="en-US" sz="1600" dirty="0" err="1"/>
              <a:t>menos</a:t>
            </a:r>
            <a:r>
              <a:rPr lang="en-US" sz="1600" dirty="0"/>
              <a:t>: A simple sign averaging method for discrimination in genomic data analysis. </a:t>
            </a:r>
            <a:r>
              <a:rPr lang="en-US" sz="1600" i="1" dirty="0"/>
              <a:t>Bioinformatics</a:t>
            </a:r>
            <a:r>
              <a:rPr lang="en-US" sz="1600" dirty="0"/>
              <a:t> </a:t>
            </a:r>
            <a:r>
              <a:rPr lang="en-US" sz="1600" b="1" dirty="0"/>
              <a:t>30,</a:t>
            </a:r>
            <a:r>
              <a:rPr lang="en-US" sz="1600" dirty="0"/>
              <a:t> 3062–3069 (2014).</a:t>
            </a:r>
          </a:p>
        </p:txBody>
      </p:sp>
    </p:spTree>
    <p:extLst>
      <p:ext uri="{BB962C8B-B14F-4D97-AF65-F5344CB8AC3E}">
        <p14:creationId xmlns:p14="http://schemas.microsoft.com/office/powerpoint/2010/main" val="2362072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11-14 at 8.18.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400" y="2005263"/>
            <a:ext cx="3570334" cy="3355474"/>
          </a:xfrm>
          <a:prstGeom prst="rect">
            <a:avLst/>
          </a:prstGeom>
        </p:spPr>
      </p:pic>
      <p:pic>
        <p:nvPicPr>
          <p:cNvPr id="9" name="Picture 8" descr="Screen Shot 2014-11-14 at 8.18.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018" y="1978526"/>
            <a:ext cx="3610304" cy="3388700"/>
          </a:xfrm>
          <a:prstGeom prst="rect">
            <a:avLst/>
          </a:prstGeom>
        </p:spPr>
      </p:pic>
      <p:sp>
        <p:nvSpPr>
          <p:cNvPr id="2" name="Title 1"/>
          <p:cNvSpPr>
            <a:spLocks noGrp="1"/>
          </p:cNvSpPr>
          <p:nvPr>
            <p:ph type="title"/>
          </p:nvPr>
        </p:nvSpPr>
        <p:spPr/>
        <p:txBody>
          <a:bodyPr>
            <a:normAutofit fontScale="90000"/>
          </a:bodyPr>
          <a:lstStyle/>
          <a:p>
            <a:r>
              <a:rPr lang="en-US" b="1" dirty="0"/>
              <a:t>Ma ́s-o-</a:t>
            </a:r>
            <a:r>
              <a:rPr lang="en-US" b="1" dirty="0" err="1"/>
              <a:t>menos</a:t>
            </a:r>
            <a:r>
              <a:rPr lang="en-US" b="1" dirty="0"/>
              <a:t>: in search of a “generalist” algorithm</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52</a:t>
            </a:fld>
            <a:endParaRPr lang="en-US"/>
          </a:p>
        </p:txBody>
      </p:sp>
      <p:sp>
        <p:nvSpPr>
          <p:cNvPr id="7" name="Rectangle 6"/>
          <p:cNvSpPr/>
          <p:nvPr/>
        </p:nvSpPr>
        <p:spPr>
          <a:xfrm>
            <a:off x="457200" y="6136699"/>
            <a:ext cx="7767054" cy="584776"/>
          </a:xfrm>
          <a:prstGeom prst="rect">
            <a:avLst/>
          </a:prstGeom>
        </p:spPr>
        <p:txBody>
          <a:bodyPr wrap="square">
            <a:spAutoFit/>
          </a:bodyPr>
          <a:lstStyle/>
          <a:p>
            <a:r>
              <a:rPr lang="en-US" sz="1600" dirty="0"/>
              <a:t>Zhao, S. D. </a:t>
            </a:r>
            <a:r>
              <a:rPr lang="en-US" sz="1600" i="1" dirty="0"/>
              <a:t>et al</a:t>
            </a:r>
            <a:r>
              <a:rPr lang="en-US" sz="1600" dirty="0"/>
              <a:t>. </a:t>
            </a:r>
            <a:r>
              <a:rPr lang="en-US" sz="1600" dirty="0" err="1"/>
              <a:t>Más</a:t>
            </a:r>
            <a:r>
              <a:rPr lang="en-US" sz="1600" dirty="0"/>
              <a:t>-o-</a:t>
            </a:r>
            <a:r>
              <a:rPr lang="en-US" sz="1600" dirty="0" err="1"/>
              <a:t>menos</a:t>
            </a:r>
            <a:r>
              <a:rPr lang="en-US" sz="1600" dirty="0"/>
              <a:t>: A simple sign averaging method for discrimination in genomic data analysis. </a:t>
            </a:r>
            <a:r>
              <a:rPr lang="en-US" sz="1600" i="1" dirty="0"/>
              <a:t>Bioinformatics</a:t>
            </a:r>
            <a:r>
              <a:rPr lang="en-US" sz="1600" dirty="0"/>
              <a:t> </a:t>
            </a:r>
            <a:r>
              <a:rPr lang="en-US" sz="1600" b="1" dirty="0"/>
              <a:t>30,</a:t>
            </a:r>
            <a:r>
              <a:rPr lang="en-US" sz="1600" dirty="0"/>
              <a:t> 3062–3069 (2014).</a:t>
            </a:r>
          </a:p>
        </p:txBody>
      </p:sp>
      <p:pic>
        <p:nvPicPr>
          <p:cNvPr id="8" name="Picture 7" descr="Screen Shot 2014-11-14 at 8.18.0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25053"/>
            <a:ext cx="3716131" cy="3432066"/>
          </a:xfrm>
          <a:prstGeom prst="rect">
            <a:avLst/>
          </a:prstGeom>
        </p:spPr>
      </p:pic>
    </p:spTree>
    <p:extLst>
      <p:ext uri="{BB962C8B-B14F-4D97-AF65-F5344CB8AC3E}">
        <p14:creationId xmlns:p14="http://schemas.microsoft.com/office/powerpoint/2010/main" val="1355027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7303-0233-2D47-A5F8-3B16FC4844ED}"/>
              </a:ext>
            </a:extLst>
          </p:cNvPr>
          <p:cNvSpPr>
            <a:spLocks noGrp="1"/>
          </p:cNvSpPr>
          <p:nvPr>
            <p:ph type="title"/>
          </p:nvPr>
        </p:nvSpPr>
        <p:spPr/>
        <p:txBody>
          <a:bodyPr/>
          <a:lstStyle/>
          <a:p>
            <a:r>
              <a:rPr lang="en-US" dirty="0"/>
              <a:t>Potential future work</a:t>
            </a:r>
          </a:p>
        </p:txBody>
      </p:sp>
      <p:sp>
        <p:nvSpPr>
          <p:cNvPr id="3" name="Content Placeholder 2">
            <a:extLst>
              <a:ext uri="{FF2B5EF4-FFF2-40B4-BE49-F238E27FC236}">
                <a16:creationId xmlns:a16="http://schemas.microsoft.com/office/drawing/2014/main" id="{4577EDCB-B0E2-E74C-B5A3-64DCA3DCD644}"/>
              </a:ext>
            </a:extLst>
          </p:cNvPr>
          <p:cNvSpPr>
            <a:spLocks noGrp="1"/>
          </p:cNvSpPr>
          <p:nvPr>
            <p:ph idx="1"/>
          </p:nvPr>
        </p:nvSpPr>
        <p:spPr/>
        <p:txBody>
          <a:bodyPr/>
          <a:lstStyle/>
          <a:p>
            <a:r>
              <a:rPr lang="en-US" b="1" dirty="0"/>
              <a:t>Increase the amount of usable data</a:t>
            </a:r>
          </a:p>
          <a:p>
            <a:r>
              <a:rPr lang="en-US" dirty="0"/>
              <a:t>Account for the residual CV/CSV gap</a:t>
            </a:r>
          </a:p>
          <a:p>
            <a:r>
              <a:rPr lang="en-US" dirty="0"/>
              <a:t>Extension of .632 for two-step fully non-parametric bootstrap</a:t>
            </a:r>
          </a:p>
          <a:p>
            <a:r>
              <a:rPr lang="en-US" dirty="0"/>
              <a:t>Other validation metrics (PPV/NPV)</a:t>
            </a:r>
          </a:p>
        </p:txBody>
      </p:sp>
      <p:sp>
        <p:nvSpPr>
          <p:cNvPr id="4" name="Slide Number Placeholder 3">
            <a:extLst>
              <a:ext uri="{FF2B5EF4-FFF2-40B4-BE49-F238E27FC236}">
                <a16:creationId xmlns:a16="http://schemas.microsoft.com/office/drawing/2014/main" id="{F75B02C6-5906-9C4B-A0B2-ACA34CCCC9A4}"/>
              </a:ext>
            </a:extLst>
          </p:cNvPr>
          <p:cNvSpPr>
            <a:spLocks noGrp="1"/>
          </p:cNvSpPr>
          <p:nvPr>
            <p:ph type="sldNum" sz="quarter" idx="12"/>
          </p:nvPr>
        </p:nvSpPr>
        <p:spPr/>
        <p:txBody>
          <a:bodyPr/>
          <a:lstStyle/>
          <a:p>
            <a:fld id="{C71C242F-20BE-4F6C-ABA6-9DCC8641EF60}" type="slidenum">
              <a:rPr lang="en-US" smtClean="0"/>
              <a:pPr/>
              <a:t>53</a:t>
            </a:fld>
            <a:endParaRPr lang="en-US"/>
          </a:p>
        </p:txBody>
      </p:sp>
    </p:spTree>
    <p:extLst>
      <p:ext uri="{BB962C8B-B14F-4D97-AF65-F5344CB8AC3E}">
        <p14:creationId xmlns:p14="http://schemas.microsoft.com/office/powerpoint/2010/main" val="270564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C5D9-008C-664E-8FEA-6E162A14C9F1}"/>
              </a:ext>
            </a:extLst>
          </p:cNvPr>
          <p:cNvSpPr>
            <a:spLocks noGrp="1"/>
          </p:cNvSpPr>
          <p:nvPr>
            <p:ph type="title"/>
          </p:nvPr>
        </p:nvSpPr>
        <p:spPr/>
        <p:txBody>
          <a:bodyPr>
            <a:normAutofit fontScale="90000"/>
          </a:bodyPr>
          <a:lstStyle/>
          <a:p>
            <a:r>
              <a:rPr lang="en-US" dirty="0"/>
              <a:t>A reproducible, replicable classifier for high-grade serous ovarian carcinoma</a:t>
            </a:r>
          </a:p>
        </p:txBody>
      </p:sp>
      <p:sp>
        <p:nvSpPr>
          <p:cNvPr id="3" name="Content Placeholder 2">
            <a:extLst>
              <a:ext uri="{FF2B5EF4-FFF2-40B4-BE49-F238E27FC236}">
                <a16:creationId xmlns:a16="http://schemas.microsoft.com/office/drawing/2014/main" id="{DEE88C67-D812-C54B-8F7D-ABCCB85FB7A3}"/>
              </a:ext>
            </a:extLst>
          </p:cNvPr>
          <p:cNvSpPr>
            <a:spLocks noGrp="1"/>
          </p:cNvSpPr>
          <p:nvPr>
            <p:ph idx="1"/>
          </p:nvPr>
        </p:nvSpPr>
        <p:spPr/>
        <p:txBody>
          <a:bodyPr>
            <a:normAutofit/>
          </a:bodyPr>
          <a:lstStyle/>
          <a:p>
            <a:r>
              <a:rPr lang="en-US" dirty="0"/>
              <a:t>Based on consensus of three published subtyping efforts of HGSOC </a:t>
            </a:r>
          </a:p>
          <a:p>
            <a:pPr lvl="1"/>
            <a:r>
              <a:rPr lang="en-US" dirty="0"/>
              <a:t>Originally defined to classify every tumor – poor robustness and concordance</a:t>
            </a:r>
          </a:p>
          <a:p>
            <a:pPr lvl="1"/>
            <a:r>
              <a:rPr lang="en-US" dirty="0"/>
              <a:t>Modified to predict probabilities of each subtype, and allow leaving ambiguous tumors unclassified</a:t>
            </a:r>
          </a:p>
          <a:p>
            <a:pPr lvl="1"/>
            <a:r>
              <a:rPr lang="en-US" dirty="0"/>
              <a:t>16 datasets from </a:t>
            </a:r>
            <a:r>
              <a:rPr lang="en-US" i="1" dirty="0"/>
              <a:t>curatedMetagenomicData</a:t>
            </a:r>
            <a:endParaRPr lang="en-US" dirty="0"/>
          </a:p>
        </p:txBody>
      </p:sp>
      <p:sp>
        <p:nvSpPr>
          <p:cNvPr id="4" name="TextBox 3">
            <a:extLst>
              <a:ext uri="{FF2B5EF4-FFF2-40B4-BE49-F238E27FC236}">
                <a16:creationId xmlns:a16="http://schemas.microsoft.com/office/drawing/2014/main" id="{36C91B81-ACBC-9C48-9912-5971D3D7E42B}"/>
              </a:ext>
            </a:extLst>
          </p:cNvPr>
          <p:cNvSpPr txBox="1"/>
          <p:nvPr/>
        </p:nvSpPr>
        <p:spPr>
          <a:xfrm>
            <a:off x="346263" y="6176963"/>
            <a:ext cx="8000999" cy="715581"/>
          </a:xfrm>
          <a:prstGeom prst="rect">
            <a:avLst/>
          </a:prstGeom>
          <a:noFill/>
        </p:spPr>
        <p:txBody>
          <a:bodyPr wrap="square" rtlCol="0">
            <a:spAutoFit/>
          </a:bodyPr>
          <a:lstStyle/>
          <a:p>
            <a:r>
              <a:rPr lang="en-US" sz="1350" dirty="0"/>
              <a:t>Chen </a:t>
            </a:r>
            <a:r>
              <a:rPr lang="en-US" sz="1350" i="1" dirty="0"/>
              <a:t>et al</a:t>
            </a:r>
            <a:r>
              <a:rPr lang="en-US" sz="1350" dirty="0"/>
              <a:t>: </a:t>
            </a:r>
            <a:r>
              <a:rPr lang="en-US" sz="1350" b="1" dirty="0"/>
              <a:t>Consensus on Molecular Subtypes of High-grade Serous Ovarian Carcinoma</a:t>
            </a:r>
            <a:r>
              <a:rPr lang="en-US" sz="1350" dirty="0"/>
              <a:t>. </a:t>
            </a:r>
            <a:r>
              <a:rPr lang="en-US" sz="1350" i="1" dirty="0" err="1"/>
              <a:t>Clin</a:t>
            </a:r>
            <a:r>
              <a:rPr lang="en-US" sz="1350" i="1" dirty="0"/>
              <a:t>. Cancer Res. </a:t>
            </a:r>
            <a:r>
              <a:rPr lang="en-US" sz="1350" dirty="0"/>
              <a:t>2018:clincanres.0784.2018.</a:t>
            </a:r>
          </a:p>
          <a:p>
            <a:endParaRPr lang="en-US" sz="1350" dirty="0"/>
          </a:p>
        </p:txBody>
      </p:sp>
    </p:spTree>
    <p:extLst>
      <p:ext uri="{BB962C8B-B14F-4D97-AF65-F5344CB8AC3E}">
        <p14:creationId xmlns:p14="http://schemas.microsoft.com/office/powerpoint/2010/main" val="1432895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E63BA-C5BC-0346-98F8-E2502353F493}"/>
              </a:ext>
            </a:extLst>
          </p:cNvPr>
          <p:cNvSpPr>
            <a:spLocks noGrp="1"/>
          </p:cNvSpPr>
          <p:nvPr>
            <p:ph type="title"/>
          </p:nvPr>
        </p:nvSpPr>
        <p:spPr/>
        <p:txBody>
          <a:bodyPr>
            <a:normAutofit fontScale="90000"/>
          </a:bodyPr>
          <a:lstStyle/>
          <a:p>
            <a:r>
              <a:rPr lang="en-US" dirty="0"/>
              <a:t>PCSS further differentiate CMS subtypes</a:t>
            </a:r>
          </a:p>
        </p:txBody>
      </p:sp>
      <p:sp>
        <p:nvSpPr>
          <p:cNvPr id="4" name="Slide Number Placeholder 3">
            <a:extLst>
              <a:ext uri="{FF2B5EF4-FFF2-40B4-BE49-F238E27FC236}">
                <a16:creationId xmlns:a16="http://schemas.microsoft.com/office/drawing/2014/main" id="{05B89AA3-E702-CD43-91DD-F37DC6276EAB}"/>
              </a:ext>
            </a:extLst>
          </p:cNvPr>
          <p:cNvSpPr>
            <a:spLocks noGrp="1"/>
          </p:cNvSpPr>
          <p:nvPr>
            <p:ph type="sldNum" sz="quarter" idx="12"/>
          </p:nvPr>
        </p:nvSpPr>
        <p:spPr/>
        <p:txBody>
          <a:bodyPr/>
          <a:lstStyle/>
          <a:p>
            <a:fld id="{C71C242F-20BE-4F6C-ABA6-9DCC8641EF60}" type="slidenum">
              <a:rPr lang="en-US" smtClean="0"/>
              <a:pPr/>
              <a:t>55</a:t>
            </a:fld>
            <a:endParaRPr lang="en-US"/>
          </a:p>
        </p:txBody>
      </p:sp>
      <p:pic>
        <p:nvPicPr>
          <p:cNvPr id="5" name="Picture 4">
            <a:extLst>
              <a:ext uri="{FF2B5EF4-FFF2-40B4-BE49-F238E27FC236}">
                <a16:creationId xmlns:a16="http://schemas.microsoft.com/office/drawing/2014/main" id="{75CFD3ED-E0B8-974F-AA07-B8D72B3D09D7}"/>
              </a:ext>
            </a:extLst>
          </p:cNvPr>
          <p:cNvPicPr>
            <a:picLocks noChangeAspect="1"/>
          </p:cNvPicPr>
          <p:nvPr/>
        </p:nvPicPr>
        <p:blipFill>
          <a:blip r:embed="rId2"/>
          <a:stretch>
            <a:fillRect/>
          </a:stretch>
        </p:blipFill>
        <p:spPr>
          <a:xfrm>
            <a:off x="2408385" y="1677194"/>
            <a:ext cx="4327229" cy="4419600"/>
          </a:xfrm>
          <a:prstGeom prst="rect">
            <a:avLst/>
          </a:prstGeom>
        </p:spPr>
      </p:pic>
    </p:spTree>
    <p:extLst>
      <p:ext uri="{BB962C8B-B14F-4D97-AF65-F5344CB8AC3E}">
        <p14:creationId xmlns:p14="http://schemas.microsoft.com/office/powerpoint/2010/main" val="377135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Prognostic gene signatures </a:t>
            </a:r>
            <a:br>
              <a:rPr lang="en-US" dirty="0"/>
            </a:br>
            <a:r>
              <a:rPr lang="en-US" dirty="0"/>
              <a:t>of ovarian cancer</a:t>
            </a:r>
          </a:p>
        </p:txBody>
      </p:sp>
      <p:sp>
        <p:nvSpPr>
          <p:cNvPr id="4" name="Slide Number Placeholder 3"/>
          <p:cNvSpPr>
            <a:spLocks noGrp="1"/>
          </p:cNvSpPr>
          <p:nvPr>
            <p:ph type="sldNum" sz="quarter" idx="12"/>
          </p:nvPr>
        </p:nvSpPr>
        <p:spPr/>
        <p:txBody>
          <a:bodyPr/>
          <a:lstStyle/>
          <a:p>
            <a:fld id="{C71C242F-20BE-4F6C-ABA6-9DCC8641EF60}" type="slidenum">
              <a:rPr lang="en-US" smtClean="0"/>
              <a:pPr/>
              <a:t>6</a:t>
            </a:fld>
            <a:endParaRPr lang="en-US"/>
          </a:p>
        </p:txBody>
      </p:sp>
      <p:pic>
        <p:nvPicPr>
          <p:cNvPr id="1026" name="Picture 2" descr="[OVARIANfro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356" y="2320520"/>
            <a:ext cx="3648075" cy="276225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52088" y="3286146"/>
            <a:ext cx="3781548" cy="830997"/>
          </a:xfrm>
          <a:prstGeom prst="rect">
            <a:avLst/>
          </a:prstGeom>
          <a:noFill/>
        </p:spPr>
        <p:txBody>
          <a:bodyPr wrap="none" rtlCol="0">
            <a:spAutoFit/>
          </a:bodyPr>
          <a:lstStyle/>
          <a:p>
            <a:r>
              <a:rPr lang="en-US" b="1" dirty="0">
                <a:latin typeface="+mn-lt"/>
              </a:rPr>
              <a:t>22,000</a:t>
            </a:r>
            <a:r>
              <a:rPr lang="en-US" dirty="0">
                <a:latin typeface="+mn-lt"/>
              </a:rPr>
              <a:t> new cases each year</a:t>
            </a:r>
          </a:p>
          <a:p>
            <a:r>
              <a:rPr lang="en-US" b="1" dirty="0">
                <a:latin typeface="+mn-lt"/>
              </a:rPr>
              <a:t>14,400</a:t>
            </a:r>
            <a:r>
              <a:rPr lang="en-US" dirty="0">
                <a:latin typeface="+mn-lt"/>
              </a:rPr>
              <a:t> women die each year</a:t>
            </a:r>
          </a:p>
        </p:txBody>
      </p:sp>
      <p:sp>
        <p:nvSpPr>
          <p:cNvPr id="7" name="TextBox 6"/>
          <p:cNvSpPr txBox="1"/>
          <p:nvPr/>
        </p:nvSpPr>
        <p:spPr>
          <a:xfrm>
            <a:off x="1321495" y="5754818"/>
            <a:ext cx="6501010" cy="461665"/>
          </a:xfrm>
          <a:prstGeom prst="rect">
            <a:avLst/>
          </a:prstGeom>
          <a:noFill/>
        </p:spPr>
        <p:txBody>
          <a:bodyPr wrap="none" rtlCol="0">
            <a:spAutoFit/>
          </a:bodyPr>
          <a:lstStyle/>
          <a:p>
            <a:r>
              <a:rPr lang="en-US" b="1" dirty="0">
                <a:latin typeface="+mn-lt"/>
              </a:rPr>
              <a:t>Majority late-stage, high-grade, serous carcinoma</a:t>
            </a:r>
            <a:endParaRPr lang="en-US" dirty="0">
              <a:latin typeface="+mn-lt"/>
            </a:endParaRPr>
          </a:p>
        </p:txBody>
      </p:sp>
    </p:spTree>
    <p:custDataLst>
      <p:tags r:id="rId1"/>
    </p:custDataLst>
    <p:extLst>
      <p:ext uri="{BB962C8B-B14F-4D97-AF65-F5344CB8AC3E}">
        <p14:creationId xmlns:p14="http://schemas.microsoft.com/office/powerpoint/2010/main" val="1702507259"/>
      </p:ext>
    </p:extLst>
  </p:cSld>
  <p:clrMapOvr>
    <a:masterClrMapping/>
  </p:clrMapOvr>
  <mc:AlternateContent xmlns:mc="http://schemas.openxmlformats.org/markup-compatibility/2006" xmlns:p14="http://schemas.microsoft.com/office/powerpoint/2010/main">
    <mc:Choice Requires="p14">
      <p:transition spd="slow" p14:dur="2000" advTm="45915"/>
    </mc:Choice>
    <mc:Fallback xmlns="">
      <p:transition spd="slow" advTm="459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Comparative meta-analysis: prognostic gene signatures of ovarian cancer</a:t>
            </a:r>
          </a:p>
        </p:txBody>
      </p:sp>
      <p:sp>
        <p:nvSpPr>
          <p:cNvPr id="4" name="Slide Number Placeholder 3"/>
          <p:cNvSpPr>
            <a:spLocks noGrp="1"/>
          </p:cNvSpPr>
          <p:nvPr>
            <p:ph type="sldNum" sz="quarter" idx="12"/>
          </p:nvPr>
        </p:nvSpPr>
        <p:spPr/>
        <p:txBody>
          <a:bodyPr/>
          <a:lstStyle/>
          <a:p>
            <a:fld id="{C71C242F-20BE-4F6C-ABA6-9DCC8641EF60}" type="slidenum">
              <a:rPr lang="en-US" smtClean="0"/>
              <a:pPr/>
              <a:t>7</a:t>
            </a:fld>
            <a:endParaRPr lang="en-US"/>
          </a:p>
        </p:txBody>
      </p:sp>
      <p:pic>
        <p:nvPicPr>
          <p:cNvPr id="29" name="Picture 28"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b="31792"/>
          <a:stretch/>
        </p:blipFill>
        <p:spPr>
          <a:xfrm>
            <a:off x="103212" y="1983280"/>
            <a:ext cx="2667000" cy="570663"/>
          </a:xfrm>
          <a:prstGeom prst="rect">
            <a:avLst/>
          </a:prstGeom>
        </p:spPr>
      </p:pic>
      <p:pic>
        <p:nvPicPr>
          <p:cNvPr id="30" name="Picture 29"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176" y="2546740"/>
            <a:ext cx="2667000" cy="808886"/>
          </a:xfrm>
          <a:prstGeom prst="rect">
            <a:avLst/>
          </a:prstGeom>
        </p:spPr>
      </p:pic>
      <p:pic>
        <p:nvPicPr>
          <p:cNvPr id="31" name="Picture 30"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2" y="3515290"/>
            <a:ext cx="2667000" cy="636237"/>
          </a:xfrm>
          <a:prstGeom prst="rect">
            <a:avLst/>
          </a:prstGeom>
        </p:spPr>
      </p:pic>
      <p:pic>
        <p:nvPicPr>
          <p:cNvPr id="32" name="Picture 31" descr="Screen Clipping"/>
          <p:cNvPicPr>
            <a:picLocks noChangeAspect="1"/>
          </p:cNvPicPr>
          <p:nvPr/>
        </p:nvPicPr>
        <p:blipFill rotWithShape="1">
          <a:blip r:embed="rId7" cstate="print">
            <a:extLst>
              <a:ext uri="{28A0092B-C50C-407E-A947-70E740481C1C}">
                <a14:useLocalDpi xmlns:a14="http://schemas.microsoft.com/office/drawing/2010/main" val="0"/>
              </a:ext>
            </a:extLst>
          </a:blip>
          <a:srcRect b="36324"/>
          <a:stretch/>
        </p:blipFill>
        <p:spPr>
          <a:xfrm>
            <a:off x="65112" y="4530997"/>
            <a:ext cx="2667000" cy="562649"/>
          </a:xfrm>
          <a:prstGeom prst="rect">
            <a:avLst/>
          </a:prstGeom>
        </p:spPr>
      </p:pic>
      <p:pic>
        <p:nvPicPr>
          <p:cNvPr id="33" name="Picture 32"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3099" y="5378136"/>
            <a:ext cx="3410904" cy="1353758"/>
          </a:xfrm>
          <a:prstGeom prst="rect">
            <a:avLst/>
          </a:prstGeom>
        </p:spPr>
      </p:pic>
      <p:pic>
        <p:nvPicPr>
          <p:cNvPr id="34" name="Picture 3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2112" y="2955860"/>
            <a:ext cx="3301447" cy="1461375"/>
          </a:xfrm>
          <a:prstGeom prst="rect">
            <a:avLst/>
          </a:prstGeom>
        </p:spPr>
      </p:pic>
      <p:pic>
        <p:nvPicPr>
          <p:cNvPr id="35" name="Picture 34" descr="Screen Clipping"/>
          <p:cNvPicPr>
            <a:picLocks noChangeAspect="1"/>
          </p:cNvPicPr>
          <p:nvPr/>
        </p:nvPicPr>
        <p:blipFill rotWithShape="1">
          <a:blip r:embed="rId10" cstate="print">
            <a:extLst>
              <a:ext uri="{28A0092B-C50C-407E-A947-70E740481C1C}">
                <a14:useLocalDpi xmlns:a14="http://schemas.microsoft.com/office/drawing/2010/main" val="0"/>
              </a:ext>
            </a:extLst>
          </a:blip>
          <a:srcRect b="21912"/>
          <a:stretch/>
        </p:blipFill>
        <p:spPr>
          <a:xfrm>
            <a:off x="2800562" y="1791552"/>
            <a:ext cx="3288316" cy="997167"/>
          </a:xfrm>
          <a:prstGeom prst="rect">
            <a:avLst/>
          </a:prstGeom>
        </p:spPr>
      </p:pic>
      <p:pic>
        <p:nvPicPr>
          <p:cNvPr id="36" name="Picture 35" descr="Screen Clippi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0192" y="5040681"/>
            <a:ext cx="2051880" cy="1260842"/>
          </a:xfrm>
          <a:prstGeom prst="rect">
            <a:avLst/>
          </a:prstGeom>
        </p:spPr>
      </p:pic>
      <p:pic>
        <p:nvPicPr>
          <p:cNvPr id="37" name="Picture 36" descr="Screen Clippi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83152" y="3673030"/>
            <a:ext cx="3302699" cy="1139291"/>
          </a:xfrm>
          <a:prstGeom prst="rect">
            <a:avLst/>
          </a:prstGeom>
        </p:spPr>
      </p:pic>
      <p:pic>
        <p:nvPicPr>
          <p:cNvPr id="38" name="Picture 37" descr="Screen Clippi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95770" y="4457945"/>
            <a:ext cx="3393108" cy="825255"/>
          </a:xfrm>
          <a:prstGeom prst="rect">
            <a:avLst/>
          </a:prstGeom>
        </p:spPr>
      </p:pic>
      <p:pic>
        <p:nvPicPr>
          <p:cNvPr id="39" name="Picture 38" descr="Screen Clippi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2391" y="1603225"/>
            <a:ext cx="2615141" cy="1178754"/>
          </a:xfrm>
          <a:prstGeom prst="rect">
            <a:avLst/>
          </a:prstGeom>
        </p:spPr>
      </p:pic>
      <p:pic>
        <p:nvPicPr>
          <p:cNvPr id="40" name="Picture 39" descr="Screen Clipping"/>
          <p:cNvPicPr>
            <a:picLocks noChangeAspect="1"/>
          </p:cNvPicPr>
          <p:nvPr/>
        </p:nvPicPr>
        <p:blipFill rotWithShape="1">
          <a:blip r:embed="rId15">
            <a:extLst>
              <a:ext uri="{28A0092B-C50C-407E-A947-70E740481C1C}">
                <a14:useLocalDpi xmlns:a14="http://schemas.microsoft.com/office/drawing/2010/main" val="0"/>
              </a:ext>
            </a:extLst>
          </a:blip>
          <a:srcRect b="56387"/>
          <a:stretch/>
        </p:blipFill>
        <p:spPr>
          <a:xfrm>
            <a:off x="6042391" y="2888397"/>
            <a:ext cx="2562583" cy="668907"/>
          </a:xfrm>
          <a:prstGeom prst="rect">
            <a:avLst/>
          </a:prstGeom>
        </p:spPr>
      </p:pic>
      <p:pic>
        <p:nvPicPr>
          <p:cNvPr id="41" name="Picture 40" descr="Screen Clipping"/>
          <p:cNvPicPr>
            <a:picLocks noChangeAspect="1"/>
          </p:cNvPicPr>
          <p:nvPr/>
        </p:nvPicPr>
        <p:blipFill rotWithShape="1">
          <a:blip r:embed="rId16" cstate="print">
            <a:extLst>
              <a:ext uri="{28A0092B-C50C-407E-A947-70E740481C1C}">
                <a14:useLocalDpi xmlns:a14="http://schemas.microsoft.com/office/drawing/2010/main" val="0"/>
              </a:ext>
            </a:extLst>
          </a:blip>
          <a:srcRect b="43072"/>
          <a:stretch/>
        </p:blipFill>
        <p:spPr>
          <a:xfrm>
            <a:off x="0" y="5382767"/>
            <a:ext cx="2417606" cy="918756"/>
          </a:xfrm>
          <a:prstGeom prst="rect">
            <a:avLst/>
          </a:prstGeom>
        </p:spPr>
      </p:pic>
      <p:sp>
        <p:nvSpPr>
          <p:cNvPr id="3" name="TextBox 2"/>
          <p:cNvSpPr txBox="1"/>
          <p:nvPr/>
        </p:nvSpPr>
        <p:spPr>
          <a:xfrm>
            <a:off x="300932" y="2633934"/>
            <a:ext cx="8356600" cy="1938992"/>
          </a:xfrm>
          <a:prstGeom prst="rect">
            <a:avLst/>
          </a:prstGeom>
          <a:solidFill>
            <a:schemeClr val="bg1"/>
          </a:solidFill>
          <a:ln w="63500">
            <a:solidFill>
              <a:schemeClr val="tx2">
                <a:lumMod val="60000"/>
                <a:lumOff val="40000"/>
              </a:schemeClr>
            </a:solidFill>
          </a:ln>
        </p:spPr>
        <p:txBody>
          <a:bodyPr wrap="square" rtlCol="0">
            <a:spAutoFit/>
          </a:bodyPr>
          <a:lstStyle/>
          <a:p>
            <a:r>
              <a:rPr lang="en-US" dirty="0">
                <a:latin typeface="+mn-lt"/>
              </a:rPr>
              <a:t>Objectives:</a:t>
            </a:r>
          </a:p>
          <a:p>
            <a:pPr marL="457200" indent="-457200">
              <a:buFont typeface="+mj-lt"/>
              <a:buAutoNum type="arabicPeriod"/>
            </a:pPr>
            <a:r>
              <a:rPr lang="en-US" dirty="0">
                <a:latin typeface="+mn-lt"/>
              </a:rPr>
              <a:t>Assess the reproducibility of published prognostic gene expression models</a:t>
            </a:r>
          </a:p>
          <a:p>
            <a:pPr marL="457200" indent="-457200">
              <a:buFont typeface="+mj-lt"/>
              <a:buAutoNum type="arabicPeriod"/>
            </a:pPr>
            <a:r>
              <a:rPr lang="en-US" dirty="0">
                <a:latin typeface="+mn-lt"/>
              </a:rPr>
              <a:t>Evaluate published models using publicly available data</a:t>
            </a:r>
          </a:p>
          <a:p>
            <a:pPr marL="457200" indent="-457200">
              <a:buFont typeface="+mj-lt"/>
              <a:buAutoNum type="arabicPeriod"/>
            </a:pPr>
            <a:r>
              <a:rPr lang="en-US" dirty="0">
                <a:latin typeface="+mn-lt"/>
              </a:rPr>
              <a:t>Improve on models using all publicly available data</a:t>
            </a:r>
          </a:p>
        </p:txBody>
      </p:sp>
      <p:sp>
        <p:nvSpPr>
          <p:cNvPr id="5" name="TextBox 4"/>
          <p:cNvSpPr txBox="1"/>
          <p:nvPr/>
        </p:nvSpPr>
        <p:spPr>
          <a:xfrm>
            <a:off x="0" y="6531087"/>
            <a:ext cx="2731069" cy="338554"/>
          </a:xfrm>
          <a:prstGeom prst="rect">
            <a:avLst/>
          </a:prstGeom>
          <a:solidFill>
            <a:schemeClr val="bg1"/>
          </a:solidFill>
          <a:ln w="34925">
            <a:noFill/>
          </a:ln>
        </p:spPr>
        <p:txBody>
          <a:bodyPr wrap="none" rtlCol="0">
            <a:spAutoFit/>
          </a:bodyPr>
          <a:lstStyle/>
          <a:p>
            <a:r>
              <a:rPr lang="en-US" sz="1600" dirty="0">
                <a:solidFill>
                  <a:srgbClr val="FF0000"/>
                </a:solidFill>
                <a:latin typeface="+mn-lt"/>
              </a:rPr>
              <a:t>With Michael </a:t>
            </a:r>
            <a:r>
              <a:rPr lang="en-US" sz="1600" dirty="0" err="1">
                <a:solidFill>
                  <a:srgbClr val="FF0000"/>
                </a:solidFill>
                <a:latin typeface="+mn-lt"/>
              </a:rPr>
              <a:t>Birrer</a:t>
            </a:r>
            <a:r>
              <a:rPr lang="en-US" sz="1600" dirty="0">
                <a:solidFill>
                  <a:srgbClr val="FF0000"/>
                </a:solidFill>
                <a:latin typeface="+mn-lt"/>
              </a:rPr>
              <a:t>, MD (UAB)</a:t>
            </a:r>
          </a:p>
        </p:txBody>
      </p:sp>
    </p:spTree>
    <p:custDataLst>
      <p:tags r:id="rId1"/>
    </p:custDataLst>
    <p:extLst>
      <p:ext uri="{BB962C8B-B14F-4D97-AF65-F5344CB8AC3E}">
        <p14:creationId xmlns:p14="http://schemas.microsoft.com/office/powerpoint/2010/main" val="2709657670"/>
      </p:ext>
    </p:extLst>
  </p:cSld>
  <p:clrMapOvr>
    <a:masterClrMapping/>
  </p:clrMapOvr>
  <mc:AlternateContent xmlns:mc="http://schemas.openxmlformats.org/markup-compatibility/2006" xmlns:p14="http://schemas.microsoft.com/office/powerpoint/2010/main">
    <mc:Choice Requires="p14">
      <p:transition spd="slow" p14:dur="2000" advTm="71793"/>
    </mc:Choice>
    <mc:Fallback xmlns="">
      <p:transition spd="slow" advTm="71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8"/>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1: data curation</a:t>
            </a:r>
          </a:p>
        </p:txBody>
      </p:sp>
      <p:sp>
        <p:nvSpPr>
          <p:cNvPr id="4" name="Slide Number Placeholder 3"/>
          <p:cNvSpPr>
            <a:spLocks noGrp="1"/>
          </p:cNvSpPr>
          <p:nvPr>
            <p:ph type="sldNum" sz="quarter" idx="12"/>
          </p:nvPr>
        </p:nvSpPr>
        <p:spPr/>
        <p:txBody>
          <a:bodyPr/>
          <a:lstStyle/>
          <a:p>
            <a:fld id="{C71C242F-20BE-4F6C-ABA6-9DCC8641EF60}" type="slidenum">
              <a:rPr lang="en-US" smtClean="0"/>
              <a:pPr/>
              <a:t>8</a:t>
            </a:fld>
            <a:endParaRPr lang="en-US"/>
          </a:p>
        </p:txBody>
      </p:sp>
      <p:pic>
        <p:nvPicPr>
          <p:cNvPr id="5" name="Picture 4"/>
          <p:cNvPicPr>
            <a:picLocks noChangeAspect="1"/>
          </p:cNvPicPr>
          <p:nvPr/>
        </p:nvPicPr>
        <p:blipFill>
          <a:blip r:embed="rId2"/>
          <a:stretch>
            <a:fillRect/>
          </a:stretch>
        </p:blipFill>
        <p:spPr>
          <a:xfrm>
            <a:off x="318838" y="1430421"/>
            <a:ext cx="4379610" cy="4999789"/>
          </a:xfrm>
          <a:prstGeom prst="rect">
            <a:avLst/>
          </a:prstGeom>
        </p:spPr>
      </p:pic>
      <p:sp>
        <p:nvSpPr>
          <p:cNvPr id="6" name="TextBox 5"/>
          <p:cNvSpPr txBox="1"/>
          <p:nvPr/>
        </p:nvSpPr>
        <p:spPr>
          <a:xfrm>
            <a:off x="5320633" y="1965158"/>
            <a:ext cx="3689684" cy="2677656"/>
          </a:xfrm>
          <a:prstGeom prst="rect">
            <a:avLst/>
          </a:prstGeom>
          <a:noFill/>
        </p:spPr>
        <p:txBody>
          <a:bodyPr wrap="square" rtlCol="0">
            <a:spAutoFit/>
          </a:bodyPr>
          <a:lstStyle/>
          <a:p>
            <a:r>
              <a:rPr lang="en-US" dirty="0"/>
              <a:t>curatedOvarianData Bioconductor package</a:t>
            </a:r>
          </a:p>
          <a:p>
            <a:endParaRPr lang="en-US" dirty="0"/>
          </a:p>
          <a:p>
            <a:pPr marL="0" lvl="1"/>
            <a:r>
              <a:rPr lang="en-US" dirty="0"/>
              <a:t>30 datasets, &gt; 3,000 unique samples</a:t>
            </a:r>
          </a:p>
          <a:p>
            <a:endParaRPr lang="en-US" dirty="0"/>
          </a:p>
          <a:p>
            <a:endParaRPr lang="en-US" dirty="0"/>
          </a:p>
        </p:txBody>
      </p:sp>
      <p:sp>
        <p:nvSpPr>
          <p:cNvPr id="7" name="TextBox 6"/>
          <p:cNvSpPr txBox="1"/>
          <p:nvPr/>
        </p:nvSpPr>
        <p:spPr>
          <a:xfrm>
            <a:off x="4349123" y="5411648"/>
            <a:ext cx="4715080" cy="1015663"/>
          </a:xfrm>
          <a:prstGeom prst="rect">
            <a:avLst/>
          </a:prstGeom>
          <a:noFill/>
        </p:spPr>
        <p:txBody>
          <a:bodyPr wrap="square" rtlCol="0">
            <a:spAutoFit/>
          </a:bodyPr>
          <a:lstStyle/>
          <a:p>
            <a:r>
              <a:rPr lang="en-US" sz="1200" dirty="0">
                <a:latin typeface="+mn-lt"/>
              </a:rPr>
              <a:t>B.F. </a:t>
            </a:r>
            <a:r>
              <a:rPr lang="en-US" sz="1200" dirty="0" err="1">
                <a:latin typeface="+mn-lt"/>
              </a:rPr>
              <a:t>Ganzfried</a:t>
            </a:r>
            <a:r>
              <a:rPr lang="en-US" sz="1200" dirty="0">
                <a:latin typeface="+mn-lt"/>
              </a:rPr>
              <a:t>, M. </a:t>
            </a:r>
            <a:r>
              <a:rPr lang="en-US" sz="1200" dirty="0" err="1">
                <a:latin typeface="+mn-lt"/>
              </a:rPr>
              <a:t>Riester</a:t>
            </a:r>
            <a:r>
              <a:rPr lang="en-US" sz="1200" dirty="0">
                <a:latin typeface="+mn-lt"/>
              </a:rPr>
              <a:t>, B. </a:t>
            </a:r>
            <a:r>
              <a:rPr lang="en-US" sz="1200" dirty="0" err="1">
                <a:latin typeface="+mn-lt"/>
              </a:rPr>
              <a:t>Haibe-Kains</a:t>
            </a:r>
            <a:r>
              <a:rPr lang="en-US" sz="1200" dirty="0">
                <a:latin typeface="+mn-lt"/>
              </a:rPr>
              <a:t>, T. </a:t>
            </a:r>
            <a:r>
              <a:rPr lang="en-US" sz="1200" dirty="0" err="1">
                <a:latin typeface="+mn-lt"/>
              </a:rPr>
              <a:t>Risch</a:t>
            </a:r>
            <a:r>
              <a:rPr lang="en-US" sz="1200" dirty="0">
                <a:latin typeface="+mn-lt"/>
              </a:rPr>
              <a:t>, S. </a:t>
            </a:r>
            <a:r>
              <a:rPr lang="en-US" sz="1200" dirty="0" err="1">
                <a:latin typeface="+mn-lt"/>
              </a:rPr>
              <a:t>Tyekucheva</a:t>
            </a:r>
            <a:r>
              <a:rPr lang="en-US" sz="1200" dirty="0">
                <a:latin typeface="+mn-lt"/>
              </a:rPr>
              <a:t>, I. </a:t>
            </a:r>
            <a:r>
              <a:rPr lang="en-US" sz="1200" dirty="0" err="1">
                <a:latin typeface="+mn-lt"/>
              </a:rPr>
              <a:t>Jazic</a:t>
            </a:r>
            <a:r>
              <a:rPr lang="en-US" sz="1200" dirty="0">
                <a:latin typeface="+mn-lt"/>
              </a:rPr>
              <a:t>, X. V. Wang, M. </a:t>
            </a:r>
            <a:r>
              <a:rPr lang="en-US" sz="1200" dirty="0" err="1">
                <a:latin typeface="+mn-lt"/>
              </a:rPr>
              <a:t>Ahmadifar</a:t>
            </a:r>
            <a:r>
              <a:rPr lang="en-US" sz="1200" dirty="0">
                <a:latin typeface="+mn-lt"/>
              </a:rPr>
              <a:t>, M. </a:t>
            </a:r>
            <a:r>
              <a:rPr lang="en-US" sz="1200" dirty="0" err="1">
                <a:latin typeface="+mn-lt"/>
              </a:rPr>
              <a:t>Birrer</a:t>
            </a:r>
            <a:r>
              <a:rPr lang="en-US" sz="1200" dirty="0">
                <a:latin typeface="+mn-lt"/>
              </a:rPr>
              <a:t>, G. Parmigiani, C. Huttenhower, </a:t>
            </a:r>
            <a:r>
              <a:rPr lang="en-US" sz="1200" u="sng" dirty="0">
                <a:latin typeface="+mn-lt"/>
              </a:rPr>
              <a:t>L. Waldron</a:t>
            </a:r>
            <a:r>
              <a:rPr lang="en-US" sz="1200" dirty="0">
                <a:latin typeface="+mn-lt"/>
              </a:rPr>
              <a:t>.  </a:t>
            </a:r>
            <a:r>
              <a:rPr lang="en-US" sz="1200" b="1" dirty="0">
                <a:latin typeface="+mn-lt"/>
              </a:rPr>
              <a:t>curatedOvarianData: Clinically Annotated Data for the Ovarian Cancer </a:t>
            </a:r>
            <a:r>
              <a:rPr lang="en-US" sz="1200" b="1" dirty="0" err="1">
                <a:latin typeface="+mn-lt"/>
              </a:rPr>
              <a:t>Transcriptome</a:t>
            </a:r>
            <a:r>
              <a:rPr lang="en-US" sz="1200" b="1" dirty="0">
                <a:latin typeface="+mn-lt"/>
              </a:rPr>
              <a:t>.  </a:t>
            </a:r>
            <a:r>
              <a:rPr lang="en-US" sz="1200" dirty="0">
                <a:latin typeface="+mn-lt"/>
              </a:rPr>
              <a:t>DATABASE: the journal of biological databases and </a:t>
            </a:r>
            <a:r>
              <a:rPr lang="en-US" sz="1200" dirty="0" err="1">
                <a:latin typeface="+mn-lt"/>
              </a:rPr>
              <a:t>curation</a:t>
            </a:r>
            <a:r>
              <a:rPr lang="en-US" sz="1200" dirty="0">
                <a:latin typeface="+mn-lt"/>
              </a:rPr>
              <a:t> (2013).</a:t>
            </a:r>
          </a:p>
        </p:txBody>
      </p:sp>
    </p:spTree>
    <p:extLst>
      <p:ext uri="{BB962C8B-B14F-4D97-AF65-F5344CB8AC3E}">
        <p14:creationId xmlns:p14="http://schemas.microsoft.com/office/powerpoint/2010/main" val="100776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82"/>
            <a:ext cx="8229600" cy="1143000"/>
          </a:xfrm>
        </p:spPr>
        <p:txBody>
          <a:bodyPr>
            <a:normAutofit fontScale="90000"/>
          </a:bodyPr>
          <a:lstStyle/>
          <a:p>
            <a:r>
              <a:rPr lang="en-US" dirty="0"/>
              <a:t>Requirement 2: re-implement published models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88961910"/>
              </p:ext>
            </p:extLst>
          </p:nvPr>
        </p:nvGraphicFramePr>
        <p:xfrm>
          <a:off x="457200" y="1180840"/>
          <a:ext cx="8255655" cy="4844550"/>
        </p:xfrm>
        <a:graphic>
          <a:graphicData uri="http://schemas.openxmlformats.org/drawingml/2006/table">
            <a:tbl>
              <a:tblPr firstRow="1" bandRow="1">
                <a:tableStyleId>{5C22544A-7EE6-4342-B048-85BDC9FD1C3A}</a:tableStyleId>
              </a:tblPr>
              <a:tblGrid>
                <a:gridCol w="2568505">
                  <a:extLst>
                    <a:ext uri="{9D8B030D-6E8A-4147-A177-3AD203B41FA5}">
                      <a16:colId xmlns:a16="http://schemas.microsoft.com/office/drawing/2014/main" val="20000"/>
                    </a:ext>
                  </a:extLst>
                </a:gridCol>
                <a:gridCol w="960703">
                  <a:extLst>
                    <a:ext uri="{9D8B030D-6E8A-4147-A177-3AD203B41FA5}">
                      <a16:colId xmlns:a16="http://schemas.microsoft.com/office/drawing/2014/main" val="20001"/>
                    </a:ext>
                  </a:extLst>
                </a:gridCol>
                <a:gridCol w="1372015">
                  <a:extLst>
                    <a:ext uri="{9D8B030D-6E8A-4147-A177-3AD203B41FA5}">
                      <a16:colId xmlns:a16="http://schemas.microsoft.com/office/drawing/2014/main" val="20002"/>
                    </a:ext>
                  </a:extLst>
                </a:gridCol>
                <a:gridCol w="1559560">
                  <a:extLst>
                    <a:ext uri="{9D8B030D-6E8A-4147-A177-3AD203B41FA5}">
                      <a16:colId xmlns:a16="http://schemas.microsoft.com/office/drawing/2014/main" val="20003"/>
                    </a:ext>
                  </a:extLst>
                </a:gridCol>
                <a:gridCol w="1794872">
                  <a:extLst>
                    <a:ext uri="{9D8B030D-6E8A-4147-A177-3AD203B41FA5}">
                      <a16:colId xmlns:a16="http://schemas.microsoft.com/office/drawing/2014/main" val="20004"/>
                    </a:ext>
                  </a:extLst>
                </a:gridCol>
              </a:tblGrid>
              <a:tr h="262351">
                <a:tc rowSpan="2">
                  <a:txBody>
                    <a:bodyPr/>
                    <a:lstStyle/>
                    <a:p>
                      <a:pPr marL="0" marR="0" algn="l">
                        <a:lnSpc>
                          <a:spcPct val="100000"/>
                        </a:lnSpc>
                        <a:spcBef>
                          <a:spcPts val="0"/>
                        </a:spcBef>
                        <a:spcAft>
                          <a:spcPts val="0"/>
                        </a:spcAft>
                      </a:pPr>
                      <a:r>
                        <a:rPr lang="en-US" sz="1600" dirty="0">
                          <a:solidFill>
                            <a:schemeClr val="tx1"/>
                          </a:solidFill>
                          <a:effectLst/>
                          <a:latin typeface="Calibri"/>
                          <a:ea typeface="MS Mincho"/>
                          <a:cs typeface="Times New Roman"/>
                        </a:rPr>
                        <a:t>Model</a:t>
                      </a:r>
                    </a:p>
                  </a:txBody>
                  <a:tcPr marL="80236" marR="80236" marT="40118" marB="40118"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gridSpan="4">
                  <a:txBody>
                    <a:bodyPr/>
                    <a:lstStyle/>
                    <a:p>
                      <a:pPr marL="0" marR="0" algn="ctr">
                        <a:lnSpc>
                          <a:spcPct val="100000"/>
                        </a:lnSpc>
                        <a:spcBef>
                          <a:spcPts val="0"/>
                        </a:spcBef>
                        <a:spcAft>
                          <a:spcPts val="0"/>
                        </a:spcAft>
                      </a:pPr>
                      <a:r>
                        <a:rPr lang="en-US" sz="1600" dirty="0">
                          <a:solidFill>
                            <a:schemeClr val="tx1"/>
                          </a:solidFill>
                          <a:effectLst/>
                          <a:latin typeface="Calibri"/>
                          <a:ea typeface="MS Mincho"/>
                          <a:cs typeface="Times New Roman"/>
                        </a:rPr>
                        <a:t>Reproducibility</a:t>
                      </a:r>
                    </a:p>
                  </a:txBody>
                  <a:tcPr marL="80236" marR="80236" marT="40118" marB="4011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1417">
                <a:tc vMerge="1">
                  <a:txBody>
                    <a:bodyPr/>
                    <a:lstStyle/>
                    <a:p>
                      <a:endParaRPr lang="en-US"/>
                    </a:p>
                  </a:txBody>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Model</a:t>
                      </a:r>
                    </a:p>
                    <a:p>
                      <a:pPr marL="0" marR="0" algn="l">
                        <a:lnSpc>
                          <a:spcPct val="100000"/>
                        </a:lnSpc>
                        <a:spcBef>
                          <a:spcPts val="0"/>
                        </a:spcBef>
                        <a:spcAft>
                          <a:spcPts val="0"/>
                        </a:spcAft>
                      </a:pPr>
                      <a:r>
                        <a:rPr lang="en-US" sz="1600" dirty="0">
                          <a:effectLst/>
                          <a:latin typeface="Calibri"/>
                          <a:ea typeface="MS Mincho"/>
                          <a:cs typeface="Times New Roman"/>
                        </a:rPr>
                        <a:t>Provided</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Training Data</a:t>
                      </a:r>
                    </a:p>
                    <a:p>
                      <a:pPr marL="0" marR="0" algn="l">
                        <a:lnSpc>
                          <a:spcPct val="100000"/>
                        </a:lnSpc>
                        <a:spcBef>
                          <a:spcPts val="0"/>
                        </a:spcBef>
                        <a:spcAft>
                          <a:spcPts val="0"/>
                        </a:spcAft>
                      </a:pPr>
                      <a:r>
                        <a:rPr lang="en-US" sz="1600" dirty="0">
                          <a:effectLst/>
                          <a:latin typeface="Calibri"/>
                          <a:ea typeface="MS Mincho"/>
                          <a:cs typeface="Times New Roman"/>
                        </a:rPr>
                        <a:t>Available</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Validation Data</a:t>
                      </a:r>
                    </a:p>
                    <a:p>
                      <a:pPr marL="0" marR="0" algn="l">
                        <a:lnSpc>
                          <a:spcPct val="100000"/>
                        </a:lnSpc>
                        <a:spcBef>
                          <a:spcPts val="0"/>
                        </a:spcBef>
                        <a:spcAft>
                          <a:spcPts val="0"/>
                        </a:spcAft>
                      </a:pPr>
                      <a:r>
                        <a:rPr lang="en-US" sz="1600" dirty="0">
                          <a:effectLst/>
                          <a:latin typeface="Calibri"/>
                          <a:ea typeface="MS Mincho"/>
                          <a:cs typeface="Times New Roman"/>
                        </a:rPr>
                        <a:t>Available</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Verified</a:t>
                      </a:r>
                    </a:p>
                    <a:p>
                      <a:pPr marL="0" marR="0" algn="l">
                        <a:lnSpc>
                          <a:spcPct val="100000"/>
                        </a:lnSpc>
                        <a:spcBef>
                          <a:spcPts val="0"/>
                        </a:spcBef>
                        <a:spcAft>
                          <a:spcPts val="0"/>
                        </a:spcAft>
                      </a:pPr>
                      <a:r>
                        <a:rPr lang="en-US" sz="1600" dirty="0">
                          <a:effectLst/>
                          <a:latin typeface="Calibri"/>
                          <a:ea typeface="MS Mincho"/>
                          <a:cs typeface="Times New Roman"/>
                        </a:rPr>
                        <a:t>Implementation</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TCGA11 [</a:t>
                      </a:r>
                      <a:r>
                        <a:rPr lang="en-US" sz="1600" u="none" strike="noStrike" dirty="0">
                          <a:effectLst/>
                          <a:latin typeface="Calibri"/>
                          <a:ea typeface="MS Mincho"/>
                          <a:cs typeface="Times New Roman"/>
                          <a:hlinkClick r:id="rId3" action="ppaction://hlinkfile" tooltip=", 2011 #12"/>
                        </a:rPr>
                        <a:t>12</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Denkert09 [</a:t>
                      </a:r>
                      <a:r>
                        <a:rPr lang="en-US" sz="1600" u="none" strike="noStrike" dirty="0">
                          <a:effectLst/>
                          <a:latin typeface="Calibri"/>
                          <a:ea typeface="MS Mincho"/>
                          <a:cs typeface="Times New Roman"/>
                          <a:hlinkClick r:id="rId4" action="ppaction://hlinkfile" tooltip="Denkert, 2009 #13"/>
                        </a:rPr>
                        <a:t>13</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481417">
                <a:tc>
                  <a:txBody>
                    <a:bodyPr/>
                    <a:lstStyle/>
                    <a:p>
                      <a:pPr marL="0" marR="0" algn="l">
                        <a:lnSpc>
                          <a:spcPct val="100000"/>
                        </a:lnSpc>
                        <a:spcBef>
                          <a:spcPts val="0"/>
                        </a:spcBef>
                        <a:spcAft>
                          <a:spcPts val="0"/>
                        </a:spcAft>
                      </a:pPr>
                      <a:r>
                        <a:rPr lang="en-US" sz="1600" dirty="0">
                          <a:effectLst/>
                          <a:latin typeface="Calibri"/>
                          <a:ea typeface="MS Mincho"/>
                          <a:cs typeface="Times New Roman"/>
                        </a:rPr>
                        <a:t>Bonome08_263genes [</a:t>
                      </a:r>
                      <a:r>
                        <a:rPr lang="en-US" sz="1600" u="none" strike="noStrike" dirty="0">
                          <a:effectLst/>
                          <a:latin typeface="Calibri"/>
                          <a:ea typeface="MS Mincho"/>
                          <a:cs typeface="Times New Roman"/>
                          <a:hlinkClick r:id="rId5" action="ppaction://hlinkfile" tooltip="Bonome, 2008 #14"/>
                        </a:rPr>
                        <a:t>14</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481417">
                <a:tc>
                  <a:txBody>
                    <a:bodyPr/>
                    <a:lstStyle/>
                    <a:p>
                      <a:pPr marL="0" marR="0" algn="l">
                        <a:lnSpc>
                          <a:spcPct val="100000"/>
                        </a:lnSpc>
                        <a:spcBef>
                          <a:spcPts val="0"/>
                        </a:spcBef>
                        <a:spcAft>
                          <a:spcPts val="0"/>
                        </a:spcAft>
                      </a:pPr>
                      <a:r>
                        <a:rPr lang="en-US" sz="1600" dirty="0">
                          <a:effectLst/>
                          <a:latin typeface="Calibri"/>
                          <a:ea typeface="MS Mincho"/>
                          <a:cs typeface="Times New Roman"/>
                        </a:rPr>
                        <a:t>Bonome08_572genes [</a:t>
                      </a:r>
                      <a:r>
                        <a:rPr lang="en-US" sz="1600" u="none" strike="noStrike" dirty="0">
                          <a:effectLst/>
                          <a:latin typeface="Calibri"/>
                          <a:ea typeface="MS Mincho"/>
                          <a:cs typeface="Times New Roman"/>
                          <a:hlinkClick r:id="rId5" action="ppaction://hlinkfile" tooltip="Bonome, 2008 #14"/>
                        </a:rPr>
                        <a:t>14</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Mok09 [</a:t>
                      </a:r>
                      <a:r>
                        <a:rPr lang="en-US" sz="1600" u="none" strike="noStrike" dirty="0">
                          <a:effectLst/>
                          <a:latin typeface="Calibri"/>
                          <a:ea typeface="MS Mincho"/>
                          <a:cs typeface="Times New Roman"/>
                          <a:hlinkClick r:id="rId6" action="ppaction://hlinkfile" tooltip="Mok, 2009 #15"/>
                        </a:rPr>
                        <a:t>15</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Yoshihara12 [</a:t>
                      </a:r>
                      <a:r>
                        <a:rPr lang="en-US" sz="1600" u="none" strike="noStrike" dirty="0">
                          <a:effectLst/>
                          <a:latin typeface="Calibri"/>
                          <a:ea typeface="MS Mincho"/>
                          <a:cs typeface="Times New Roman"/>
                          <a:hlinkClick r:id="rId7" action="ppaction://hlinkfile" tooltip="Yoshihara, 2012 #16"/>
                        </a:rPr>
                        <a:t>16</a:t>
                      </a:r>
                      <a:r>
                        <a:rPr lang="en-US" sz="1600" dirty="0">
                          <a:effectLst/>
                          <a:latin typeface="Calibri"/>
                          <a:ea typeface="MS Mincho"/>
                          <a:cs typeface="Times New Roman"/>
                        </a:rPr>
                        <a:t>] </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extLst>
                  <a:ext uri="{0D108BD9-81ED-4DB2-BD59-A6C34878D82A}">
                    <a16:rowId xmlns:a16="http://schemas.microsoft.com/office/drawing/2014/main" val="10007"/>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Yoshihara10 [</a:t>
                      </a:r>
                      <a:r>
                        <a:rPr lang="en-US" sz="1600" u="none" strike="noStrike" dirty="0">
                          <a:effectLst/>
                          <a:latin typeface="Calibri"/>
                          <a:ea typeface="MS Mincho"/>
                          <a:cs typeface="Times New Roman"/>
                          <a:hlinkClick r:id="rId8" action="ppaction://hlinkfile" tooltip="Yoshihara, 2010 #17"/>
                        </a:rPr>
                        <a:t>17</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extLst>
                  <a:ext uri="{0D108BD9-81ED-4DB2-BD59-A6C34878D82A}">
                    <a16:rowId xmlns:a16="http://schemas.microsoft.com/office/drawing/2014/main" val="10008"/>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Bentink12 [</a:t>
                      </a:r>
                      <a:r>
                        <a:rPr lang="en-US" sz="1600" u="none" strike="noStrike" dirty="0">
                          <a:effectLst/>
                          <a:latin typeface="Calibri"/>
                          <a:ea typeface="MS Mincho"/>
                          <a:cs typeface="Times New Roman"/>
                          <a:hlinkClick r:id="rId9" action="ppaction://hlinkfile" tooltip="Bentink, 2012 #18"/>
                        </a:rPr>
                        <a:t>18</a:t>
                      </a:r>
                      <a:r>
                        <a:rPr lang="en-US" sz="1600" dirty="0">
                          <a:effectLst/>
                          <a:latin typeface="Calibri"/>
                          <a:ea typeface="MS Mincho"/>
                          <a:cs typeface="Times New Roman"/>
                        </a:rPr>
                        <a:t>] </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extLst>
                  <a:ext uri="{0D108BD9-81ED-4DB2-BD59-A6C34878D82A}">
                    <a16:rowId xmlns:a16="http://schemas.microsoft.com/office/drawing/2014/main" val="10009"/>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Kang12 [</a:t>
                      </a:r>
                      <a:r>
                        <a:rPr lang="en-US" sz="1600" u="none" strike="noStrike" dirty="0">
                          <a:effectLst/>
                          <a:latin typeface="Calibri"/>
                          <a:ea typeface="MS Mincho"/>
                          <a:cs typeface="Times New Roman"/>
                          <a:hlinkClick r:id="rId10" action="ppaction://hlinkfile" tooltip="Kang, 2012 #19"/>
                        </a:rPr>
                        <a:t>19</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Crijns09 [</a:t>
                      </a:r>
                      <a:r>
                        <a:rPr lang="en-US" sz="1600" u="none" strike="noStrike" dirty="0">
                          <a:effectLst/>
                          <a:latin typeface="Calibri"/>
                          <a:ea typeface="MS Mincho"/>
                          <a:cs typeface="Times New Roman"/>
                          <a:hlinkClick r:id="rId11" action="ppaction://hlinkfile" tooltip="Crijns, 2009 #20"/>
                        </a:rPr>
                        <a:t>20</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extLst>
                  <a:ext uri="{0D108BD9-81ED-4DB2-BD59-A6C34878D82A}">
                    <a16:rowId xmlns:a16="http://schemas.microsoft.com/office/drawing/2014/main" val="10011"/>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Kernagis12 [</a:t>
                      </a:r>
                      <a:r>
                        <a:rPr lang="en-US" sz="1600" u="none" strike="noStrike" dirty="0">
                          <a:effectLst/>
                          <a:latin typeface="Calibri"/>
                          <a:ea typeface="MS Mincho"/>
                          <a:cs typeface="Times New Roman"/>
                          <a:hlinkClick r:id="rId12" action="ppaction://hlinkfile" tooltip="Kernagis, 2012 #21"/>
                        </a:rPr>
                        <a:t>21</a:t>
                      </a:r>
                      <a:r>
                        <a:rPr lang="en-US" sz="1600" dirty="0">
                          <a:effectLst/>
                          <a:latin typeface="Calibri"/>
                          <a:ea typeface="MS Mincho"/>
                          <a:cs typeface="Times New Roman"/>
                        </a:rPr>
                        <a:t>] </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Sabatier11 [</a:t>
                      </a:r>
                      <a:r>
                        <a:rPr lang="en-US" sz="1600" u="none" strike="noStrike" dirty="0">
                          <a:effectLst/>
                          <a:latin typeface="Calibri"/>
                          <a:ea typeface="MS Mincho"/>
                          <a:cs typeface="Times New Roman"/>
                          <a:hlinkClick r:id="rId13" action="ppaction://hlinkfile" tooltip="Sabatier, 2011 #22"/>
                        </a:rPr>
                        <a:t>22</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extLst>
                  <a:ext uri="{0D108BD9-81ED-4DB2-BD59-A6C34878D82A}">
                    <a16:rowId xmlns:a16="http://schemas.microsoft.com/office/drawing/2014/main" val="10013"/>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Konstantinopoulos10 [</a:t>
                      </a:r>
                      <a:r>
                        <a:rPr lang="en-US" sz="1600" u="none" strike="noStrike" dirty="0">
                          <a:effectLst/>
                          <a:latin typeface="Calibri"/>
                          <a:ea typeface="MS Mincho"/>
                          <a:cs typeface="Times New Roman"/>
                          <a:hlinkClick r:id="rId14" action="ppaction://hlinkfile" tooltip="Konstantinopoulos, 2010 #23"/>
                        </a:rPr>
                        <a:t>23</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Hernandez10 [</a:t>
                      </a:r>
                      <a:r>
                        <a:rPr lang="en-US" sz="1600" u="none" strike="noStrike" dirty="0">
                          <a:effectLst/>
                          <a:latin typeface="Calibri"/>
                          <a:ea typeface="MS Mincho"/>
                          <a:cs typeface="Times New Roman"/>
                          <a:hlinkClick r:id="rId15" action="ppaction://hlinkfile" tooltip="Hernandez, 2010 #24"/>
                        </a:rPr>
                        <a:t>24</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bl>
          </a:graphicData>
        </a:graphic>
      </p:graphicFrame>
      <p:sp>
        <p:nvSpPr>
          <p:cNvPr id="6" name="TextBox 5"/>
          <p:cNvSpPr txBox="1"/>
          <p:nvPr/>
        </p:nvSpPr>
        <p:spPr>
          <a:xfrm>
            <a:off x="1223257" y="6085812"/>
            <a:ext cx="6697485" cy="369332"/>
          </a:xfrm>
          <a:prstGeom prst="rect">
            <a:avLst/>
          </a:prstGeom>
          <a:noFill/>
        </p:spPr>
        <p:txBody>
          <a:bodyPr wrap="square" rtlCol="0">
            <a:spAutoFit/>
          </a:bodyPr>
          <a:lstStyle/>
          <a:p>
            <a:r>
              <a:rPr lang="en-US" sz="1800" dirty="0"/>
              <a:t>Reproducibility of 14 published models for prognosis of HGSOC</a:t>
            </a:r>
          </a:p>
        </p:txBody>
      </p:sp>
      <p:sp>
        <p:nvSpPr>
          <p:cNvPr id="7" name="Text Box 4">
            <a:extLst>
              <a:ext uri="{FF2B5EF4-FFF2-40B4-BE49-F238E27FC236}">
                <a16:creationId xmlns:a16="http://schemas.microsoft.com/office/drawing/2014/main" id="{A9CCA422-DA20-8348-BE98-E022EA4F55C2}"/>
              </a:ext>
            </a:extLst>
          </p:cNvPr>
          <p:cNvSpPr txBox="1">
            <a:spLocks noChangeArrowheads="1"/>
          </p:cNvSpPr>
          <p:nvPr/>
        </p:nvSpPr>
        <p:spPr bwMode="auto">
          <a:xfrm>
            <a:off x="2756079" y="6670172"/>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203554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25.2|13.8|10.7|7.8"/>
</p:tagLst>
</file>

<file path=ppt/tags/tag3.xml><?xml version="1.0" encoding="utf-8"?>
<p:tagLst xmlns:a="http://schemas.openxmlformats.org/drawingml/2006/main" xmlns:r="http://schemas.openxmlformats.org/officeDocument/2006/relationships" xmlns:p="http://schemas.openxmlformats.org/presentationml/2006/main">
  <p:tag name="TIMING" val="|62.3|25.6|23.3|17.8"/>
</p:tagLst>
</file>

<file path=ppt/tags/tag4.xml><?xml version="1.0" encoding="utf-8"?>
<p:tagLst xmlns:a="http://schemas.openxmlformats.org/drawingml/2006/main" xmlns:r="http://schemas.openxmlformats.org/officeDocument/2006/relationships" xmlns:p="http://schemas.openxmlformats.org/presentationml/2006/main">
  <p:tag name="TIMING" val="|61|101.9|7.7|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68524</TotalTime>
  <Words>4772</Words>
  <Application>Microsoft Macintosh PowerPoint</Application>
  <PresentationFormat>On-screen Show (4:3)</PresentationFormat>
  <Paragraphs>593</Paragraphs>
  <Slides>55</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MS Mincho</vt:lpstr>
      <vt:lpstr>ＭＳ Ｐゴシック</vt:lpstr>
      <vt:lpstr>Arial</vt:lpstr>
      <vt:lpstr>Calibri</vt:lpstr>
      <vt:lpstr>Courier</vt:lpstr>
      <vt:lpstr>Courier New</vt:lpstr>
      <vt:lpstr>Gill Sans MT</vt:lpstr>
      <vt:lpstr>msgothic</vt:lpstr>
      <vt:lpstr>Times New Roman</vt:lpstr>
      <vt:lpstr>Wingdings</vt:lpstr>
      <vt:lpstr>Office Theme</vt:lpstr>
      <vt:lpstr>Towards replicable and generalizable genomic prediction models  Oct 12, 2018 NIH intramural presentation</vt:lpstr>
      <vt:lpstr>Outline</vt:lpstr>
      <vt:lpstr>A note on reproducibility, etc.</vt:lpstr>
      <vt:lpstr>Introduction</vt:lpstr>
      <vt:lpstr>What is the population? Is our sample biased?</vt:lpstr>
      <vt:lpstr>Prognostic gene signatures  of ovarian cancer</vt:lpstr>
      <vt:lpstr>Comparative meta-analysis: prognostic gene signatures of ovarian cancer</vt:lpstr>
      <vt:lpstr>Requirement 1: data curation</vt:lpstr>
      <vt:lpstr>Requirement 2: re-implement published models</vt:lpstr>
      <vt:lpstr>Assessment of prognostic models</vt:lpstr>
      <vt:lpstr>Assessment of prognostic models</vt:lpstr>
      <vt:lpstr>Assessment of prognostic models</vt:lpstr>
      <vt:lpstr>Magnitude of batch effect is not as important as confounding</vt:lpstr>
      <vt:lpstr>Heterogeneity not a major factor in comparative meta-analysis</vt:lpstr>
      <vt:lpstr>Influence of validation set choice</vt:lpstr>
      <vt:lpstr>Assessment of gene signatures (not models)</vt:lpstr>
      <vt:lpstr>Assessment of gene signatures</vt:lpstr>
      <vt:lpstr>Simulating realistic ensembles of independent datasets</vt:lpstr>
      <vt:lpstr>Hybrid parametric / non-parametric bootstrap procedure</vt:lpstr>
      <vt:lpstr>CSV compared to CV in breast cancer</vt:lpstr>
      <vt:lpstr>What causes loss of prediction accuracy?</vt:lpstr>
      <vt:lpstr>What causes loss of prediction accuracy?</vt:lpstr>
      <vt:lpstr>What kinds of heterogeneity cause loss of accuracy?</vt:lpstr>
      <vt:lpstr>What kinds of heterogeneity cause loss of accuracy?</vt:lpstr>
      <vt:lpstr>What causes degradation in CSV?</vt:lpstr>
      <vt:lpstr>Summary: sources of heterogeneity</vt:lpstr>
      <vt:lpstr>Unsupervised classification of CRC transcriptomes</vt:lpstr>
      <vt:lpstr>CRC transcriptome subtype discovery and validation by meta-analysis</vt:lpstr>
      <vt:lpstr>Evaluating discreteness of  published CRC subtypes</vt:lpstr>
      <vt:lpstr>Weak evidence  for discrete molecular subtypes</vt:lpstr>
      <vt:lpstr>Discovery of better supported continuous CRC “subtypes”</vt:lpstr>
      <vt:lpstr>Discovery of better supported continuous CRC “subtypes”</vt:lpstr>
      <vt:lpstr>Discovery of better supported continuous CRC “subtypes”</vt:lpstr>
      <vt:lpstr>Validation of Principal Component Subtype Scores (PCSS1 and PCSS2)</vt:lpstr>
      <vt:lpstr>Principal Component Subtype Scores are consistent with previous subtypes</vt:lpstr>
      <vt:lpstr>PCSS are more correlated with clinicopathological variables</vt:lpstr>
      <vt:lpstr>Summary: CRC molecular subtypes</vt:lpstr>
      <vt:lpstr>High-grade serous ovarian carcinoma an alternative approach</vt:lpstr>
      <vt:lpstr>Concordance between classifiers of high-grade serous ovarian carcinoma</vt:lpstr>
      <vt:lpstr>Robustness improves with refusing to classify more tumors</vt:lpstr>
      <vt:lpstr>Creating a wealth of curated, analyst-friendly datasets</vt:lpstr>
      <vt:lpstr>The need for MultiAssayExperiment</vt:lpstr>
      <vt:lpstr>MultiAssayExperiment design</vt:lpstr>
      <vt:lpstr>The MultiAssayExperiment API</vt:lpstr>
      <vt:lpstr>Managing complex data</vt:lpstr>
      <vt:lpstr>curatedTCGAData</vt:lpstr>
      <vt:lpstr>Formalizing curation</vt:lpstr>
      <vt:lpstr>Thank you</vt:lpstr>
      <vt:lpstr>RaggedExperiment (segmented copy number, mutations)</vt:lpstr>
      <vt:lpstr>Cross-study validation  specialist and generalist algorithms</vt:lpstr>
      <vt:lpstr>Ma ́s-o-menos: in search of a “generalist” algorithm</vt:lpstr>
      <vt:lpstr>Ma ́s-o-menos: in search of a “generalist” algorithm</vt:lpstr>
      <vt:lpstr>Potential future work</vt:lpstr>
      <vt:lpstr>A reproducible, replicable classifier for high-grade serous ovarian carcinoma</vt:lpstr>
      <vt:lpstr>PCSS further differentiate CMS subtypes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Levi.Waldron56</cp:lastModifiedBy>
  <cp:revision>3303</cp:revision>
  <dcterms:created xsi:type="dcterms:W3CDTF">2006-04-21T21:58:28Z</dcterms:created>
  <dcterms:modified xsi:type="dcterms:W3CDTF">2018-10-12T18:17:32Z</dcterms:modified>
</cp:coreProperties>
</file>